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50"/>
  </p:notesMasterIdLst>
  <p:sldIdLst>
    <p:sldId id="330" r:id="rId5"/>
    <p:sldId id="331" r:id="rId6"/>
    <p:sldId id="400" r:id="rId7"/>
    <p:sldId id="392" r:id="rId8"/>
    <p:sldId id="393" r:id="rId9"/>
    <p:sldId id="426" r:id="rId10"/>
    <p:sldId id="427" r:id="rId11"/>
    <p:sldId id="395" r:id="rId12"/>
    <p:sldId id="428" r:id="rId13"/>
    <p:sldId id="398" r:id="rId14"/>
    <p:sldId id="401" r:id="rId15"/>
    <p:sldId id="404" r:id="rId16"/>
    <p:sldId id="402" r:id="rId17"/>
    <p:sldId id="429" r:id="rId18"/>
    <p:sldId id="405" r:id="rId19"/>
    <p:sldId id="406" r:id="rId20"/>
    <p:sldId id="437" r:id="rId21"/>
    <p:sldId id="438" r:id="rId22"/>
    <p:sldId id="439" r:id="rId23"/>
    <p:sldId id="407" r:id="rId24"/>
    <p:sldId id="440" r:id="rId25"/>
    <p:sldId id="408" r:id="rId26"/>
    <p:sldId id="410" r:id="rId27"/>
    <p:sldId id="430" r:id="rId28"/>
    <p:sldId id="431" r:id="rId29"/>
    <p:sldId id="411" r:id="rId30"/>
    <p:sldId id="413" r:id="rId31"/>
    <p:sldId id="412" r:id="rId32"/>
    <p:sldId id="414" r:id="rId33"/>
    <p:sldId id="416" r:id="rId34"/>
    <p:sldId id="418" r:id="rId35"/>
    <p:sldId id="432" r:id="rId36"/>
    <p:sldId id="433" r:id="rId37"/>
    <p:sldId id="425" r:id="rId38"/>
    <p:sldId id="434" r:id="rId39"/>
    <p:sldId id="419" r:id="rId40"/>
    <p:sldId id="420" r:id="rId41"/>
    <p:sldId id="417" r:id="rId42"/>
    <p:sldId id="421" r:id="rId43"/>
    <p:sldId id="422" r:id="rId44"/>
    <p:sldId id="424" r:id="rId45"/>
    <p:sldId id="435" r:id="rId46"/>
    <p:sldId id="436" r:id="rId47"/>
    <p:sldId id="335" r:id="rId48"/>
    <p:sldId id="4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426"/>
            <p14:sldId id="427"/>
            <p14:sldId id="395"/>
            <p14:sldId id="428"/>
            <p14:sldId id="398"/>
            <p14:sldId id="401"/>
            <p14:sldId id="404"/>
            <p14:sldId id="402"/>
            <p14:sldId id="429"/>
            <p14:sldId id="405"/>
            <p14:sldId id="406"/>
            <p14:sldId id="437"/>
            <p14:sldId id="438"/>
            <p14:sldId id="439"/>
            <p14:sldId id="407"/>
            <p14:sldId id="440"/>
            <p14:sldId id="408"/>
            <p14:sldId id="410"/>
            <p14:sldId id="430"/>
            <p14:sldId id="431"/>
            <p14:sldId id="411"/>
            <p14:sldId id="413"/>
            <p14:sldId id="412"/>
            <p14:sldId id="414"/>
            <p14:sldId id="416"/>
            <p14:sldId id="418"/>
            <p14:sldId id="432"/>
            <p14:sldId id="433"/>
            <p14:sldId id="425"/>
            <p14:sldId id="434"/>
            <p14:sldId id="419"/>
            <p14:sldId id="420"/>
            <p14:sldId id="417"/>
            <p14:sldId id="421"/>
            <p14:sldId id="422"/>
            <p14:sldId id="424"/>
            <p14:sldId id="435"/>
            <p14:sldId id="436"/>
            <p14:sldId id="335"/>
            <p14:sldId id="403"/>
          </p14:sldIdLst>
        </p14:section>
        <p14:section name="Assets" id="{00DCCD09-46F4-C64A-84B2-1234529AB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916" autoAdjust="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Welcome everyone.</a:t>
            </a:r>
          </a:p>
          <a:p>
            <a:r>
              <a:rPr lang="fi-FI" dirty="0"/>
              <a:t>This is a master’s thesis presentations about topic </a:t>
            </a:r>
          </a:p>
          <a:p>
            <a:r>
              <a:rPr lang="fi-FI" dirty="0"/>
              <a:t>”Machine learning approach to support ticket forecasting from software logs”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develop a system cabable of recognizing </a:t>
            </a:r>
          </a:p>
          <a:p>
            <a:r>
              <a:rPr lang="fi-FI" dirty="0"/>
              <a:t>Errors leading to tickets from logs, </a:t>
            </a:r>
          </a:p>
          <a:p>
            <a:r>
              <a:rPr lang="fi-FI" dirty="0"/>
              <a:t>We must first ask the main question this study aims to answer:</a:t>
            </a:r>
          </a:p>
          <a:p>
            <a:endParaRPr lang="fi-FI" dirty="0"/>
          </a:p>
          <a:p>
            <a:r>
              <a:rPr lang="fi-FI" dirty="0"/>
              <a:t>”Is there such a correlation between RPA run logs</a:t>
            </a:r>
          </a:p>
          <a:p>
            <a:r>
              <a:rPr lang="fi-FI" dirty="0"/>
              <a:t>And technical support tickets,</a:t>
            </a:r>
          </a:p>
          <a:p>
            <a:r>
              <a:rPr lang="fi-FI" dirty="0"/>
              <a:t>That a machine learning algorithm is able to find,</a:t>
            </a:r>
          </a:p>
          <a:p>
            <a:r>
              <a:rPr lang="fi-FI" dirty="0"/>
              <a:t>And can this correlation be used to forecast a ticket arrival?”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0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answer this question,</a:t>
            </a:r>
          </a:p>
          <a:p>
            <a:r>
              <a:rPr lang="fi-FI" dirty="0"/>
              <a:t>Let’s set the background of this study</a:t>
            </a:r>
          </a:p>
          <a:p>
            <a:r>
              <a:rPr lang="fi-FI" dirty="0"/>
              <a:t>By viewing the most relevant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9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machine learning part of this study was conducted </a:t>
            </a:r>
          </a:p>
          <a:p>
            <a:r>
              <a:rPr lang="fi-FI" dirty="0"/>
              <a:t>In a microsoft azure machine learning studio,</a:t>
            </a:r>
          </a:p>
          <a:p>
            <a:r>
              <a:rPr lang="fi-FI" dirty="0"/>
              <a:t>Which is one of the four main machine learning as a service providers.</a:t>
            </a:r>
          </a:p>
          <a:p>
            <a:endParaRPr lang="fi-FI" dirty="0"/>
          </a:p>
          <a:p>
            <a:r>
              <a:rPr lang="fi-FI" dirty="0"/>
              <a:t>Other service providers are amazon, google and ibm.</a:t>
            </a:r>
          </a:p>
          <a:p>
            <a:r>
              <a:rPr lang="fi-FI" dirty="0"/>
              <a:t>Each have their pros and cons seen on the table.</a:t>
            </a:r>
          </a:p>
          <a:p>
            <a:r>
              <a:rPr lang="fi-FI" dirty="0"/>
              <a:t>As Samlink had an existing license for azure, </a:t>
            </a:r>
          </a:p>
          <a:p>
            <a:r>
              <a:rPr lang="fi-FI" dirty="0"/>
              <a:t>And the final product could be possible to integrate with existing services,</a:t>
            </a:r>
          </a:p>
          <a:p>
            <a:r>
              <a:rPr lang="fi-FI" dirty="0"/>
              <a:t>We decided to use Azure ML Studio for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5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Briefly about machine learning and algorithms in general:</a:t>
            </a:r>
          </a:p>
          <a:p>
            <a:r>
              <a:rPr lang="fi-FI" dirty="0"/>
              <a:t>Algorithm can be defined as a finite sequence of mathematical operations.</a:t>
            </a:r>
          </a:p>
          <a:p>
            <a:r>
              <a:rPr lang="fi-FI" dirty="0"/>
              <a:t>They are the main component inside machine learning,</a:t>
            </a:r>
          </a:p>
          <a:p>
            <a:r>
              <a:rPr lang="fi-FI" dirty="0"/>
              <a:t>And they work by repetition and iteration.</a:t>
            </a:r>
          </a:p>
          <a:p>
            <a:r>
              <a:rPr lang="fi-FI" dirty="0"/>
              <a:t>They are used to find repeating patterns, mathematical or logical connections, and unusual anomalies from the data.</a:t>
            </a:r>
          </a:p>
          <a:p>
            <a:endParaRPr lang="fi-FI" dirty="0"/>
          </a:p>
          <a:p>
            <a:r>
              <a:rPr lang="fi-FI" dirty="0"/>
              <a:t>They operate on set of parameters, that are tuned to fit the current case.</a:t>
            </a:r>
          </a:p>
          <a:p>
            <a:r>
              <a:rPr lang="fi-FI" dirty="0"/>
              <a:t>This tuning process is called the training of the algorithm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5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Algorithms can be divided by the learning type </a:t>
            </a:r>
          </a:p>
          <a:p>
            <a:r>
              <a:rPr lang="fi-FI" dirty="0"/>
              <a:t>Or by the problem type.</a:t>
            </a:r>
          </a:p>
          <a:p>
            <a:endParaRPr lang="fi-FI" dirty="0"/>
          </a:p>
          <a:p>
            <a:r>
              <a:rPr lang="fi-FI" dirty="0"/>
              <a:t>Our interest today is on the dimensinal reduction that uses unsupervised learning,</a:t>
            </a:r>
          </a:p>
          <a:p>
            <a:r>
              <a:rPr lang="fi-FI" dirty="0"/>
              <a:t>As well as regression analysis which utilizes supervised learning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6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Regression analysis answers the question of how the features in the data are related</a:t>
            </a:r>
          </a:p>
          <a:p>
            <a:endParaRPr lang="fi-FI" dirty="0"/>
          </a:p>
          <a:p>
            <a:r>
              <a:rPr lang="fi-FI" dirty="0"/>
              <a:t>Here are the main mathematical models for the regression,</a:t>
            </a:r>
          </a:p>
          <a:p>
            <a:r>
              <a:rPr lang="fi-FI" dirty="0"/>
              <a:t>And an example of linear regression.</a:t>
            </a:r>
          </a:p>
          <a:p>
            <a:r>
              <a:rPr lang="fi-FI" dirty="0"/>
              <a:t>The goal of regression is to find the model to describe the data</a:t>
            </a:r>
          </a:p>
          <a:p>
            <a:r>
              <a:rPr lang="fi-FI" dirty="0"/>
              <a:t>Which can then be used for future forecasting</a:t>
            </a:r>
          </a:p>
          <a:p>
            <a:r>
              <a:rPr lang="fi-FI" dirty="0"/>
              <a:t>With new and unseen input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Dimension reduction is used to simplify the data and find the hidden relations between data features.</a:t>
            </a:r>
          </a:p>
          <a:p>
            <a:r>
              <a:rPr lang="fi-FI" dirty="0"/>
              <a:t>In this study, we use principal component analysis in order to find the anomalies from the RPA log data.</a:t>
            </a:r>
          </a:p>
          <a:p>
            <a:endParaRPr lang="fi-FI" dirty="0"/>
          </a:p>
          <a:p>
            <a:r>
              <a:rPr lang="fi-FI" dirty="0"/>
              <a:t>Here is a step-by-step overview how PCA and anomaly detection based on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 start by standardizing the data features by reducing the mean from each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2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Next, we calculate the covariance matrix for all features and resolve the eigenvectors and eigenvalues for this matrix.</a:t>
            </a:r>
          </a:p>
          <a:p>
            <a:r>
              <a:rPr lang="fi-FI" dirty="0"/>
              <a:t>The relative size of eigenvalues shows us the most informative eigenvectors.</a:t>
            </a:r>
          </a:p>
          <a:p>
            <a:r>
              <a:rPr lang="fi-FI" dirty="0"/>
              <a:t>These vectors defines us the new features we use to create a new feature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1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After data is reoriented to this new feature space, we can calculate the reconstruction error.</a:t>
            </a:r>
          </a:p>
          <a:p>
            <a:r>
              <a:rPr lang="fi-FI" dirty="0"/>
              <a:t>This error, normalized, is the anomaly probability value. The closer it is to 1, the more anomalous the instance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agenda today is presented here.</a:t>
            </a:r>
          </a:p>
          <a:p>
            <a:r>
              <a:rPr lang="fi-FI" dirty="0"/>
              <a:t>We first make a short introduction to the problem and study motivation behind the research.</a:t>
            </a:r>
          </a:p>
          <a:p>
            <a:r>
              <a:rPr lang="fi-FI" dirty="0"/>
              <a:t>Then we ground the basis of the study in background section.</a:t>
            </a:r>
          </a:p>
          <a:p>
            <a:r>
              <a:rPr lang="fi-FI" dirty="0"/>
              <a:t>Next we look at the materials and methods used in this study,</a:t>
            </a:r>
          </a:p>
          <a:p>
            <a:r>
              <a:rPr lang="fi-FI" dirty="0"/>
              <a:t>And after that I explain the pipeline structure in detail.</a:t>
            </a:r>
          </a:p>
          <a:p>
            <a:r>
              <a:rPr lang="fi-FI" dirty="0"/>
              <a:t>Finally, we look at the results and consider how well we managed to reach the goals of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6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textual log data,</a:t>
            </a:r>
          </a:p>
          <a:p>
            <a:r>
              <a:rPr lang="fi-FI" dirty="0"/>
              <a:t>we need to convert the words to numerical features for algorithms to use.</a:t>
            </a:r>
          </a:p>
          <a:p>
            <a:r>
              <a:rPr lang="fi-FI" dirty="0"/>
              <a:t>This is called n-gram feature extraction.</a:t>
            </a:r>
          </a:p>
          <a:p>
            <a:r>
              <a:rPr lang="fi-FI" dirty="0"/>
              <a:t>We can define whether a feature is one word in the text, or multiple consecutive words.</a:t>
            </a:r>
          </a:p>
          <a:p>
            <a:r>
              <a:rPr lang="fi-FI" dirty="0"/>
              <a:t>This is because consecutive words carry more meaning than just one, like ”interested”, ”not interested”, or ”not interested today”.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These grams create a dictionary of features, and in algorithm point of view, one feature is just one dimension in feature space.</a:t>
            </a:r>
          </a:p>
          <a:p>
            <a:r>
              <a:rPr lang="fi-FI" dirty="0"/>
              <a:t>Hundreds or thousands of dimensions can be troublesome to analyze,</a:t>
            </a:r>
          </a:p>
          <a:p>
            <a:r>
              <a:rPr lang="fi-FI" dirty="0"/>
              <a:t>So we can use feature hashing to compress the dimensions.</a:t>
            </a:r>
          </a:p>
          <a:p>
            <a:r>
              <a:rPr lang="fi-FI" dirty="0"/>
              <a:t>However, compression loses information, so the more we compress, the more information is lost on the price of saved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explained the robotic process automation term hierarchy used in Samlink.</a:t>
            </a:r>
          </a:p>
          <a:p>
            <a:r>
              <a:rPr lang="fi-FI" dirty="0"/>
              <a:t>The technology used is called UiPath.</a:t>
            </a:r>
          </a:p>
          <a:p>
            <a:r>
              <a:rPr lang="fi-FI" dirty="0"/>
              <a:t>UiPath Orchestrator supervises the RPA executions.</a:t>
            </a:r>
          </a:p>
          <a:p>
            <a:r>
              <a:rPr lang="fi-FI" dirty="0"/>
              <a:t>The execution instructions are called Automations.</a:t>
            </a:r>
          </a:p>
          <a:p>
            <a:r>
              <a:rPr lang="fi-FI" dirty="0"/>
              <a:t>Agents are software instances that execute the automations.</a:t>
            </a:r>
          </a:p>
          <a:p>
            <a:r>
              <a:rPr lang="fi-FI" dirty="0"/>
              <a:t>One agent can run one automation at a time.</a:t>
            </a:r>
          </a:p>
          <a:p>
            <a:r>
              <a:rPr lang="fi-FI" dirty="0"/>
              <a:t>Agents operate on workstations, one agent per one workstation.</a:t>
            </a:r>
          </a:p>
          <a:p>
            <a:r>
              <a:rPr lang="fi-FI" dirty="0"/>
              <a:t>The logs RPA produces for this study are the automation execution logs these agents communicate to Orchestrator during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sensitive data with end user banking information,</a:t>
            </a:r>
          </a:p>
          <a:p>
            <a:r>
              <a:rPr lang="fi-FI" dirty="0"/>
              <a:t>We need to make sure the data is sanitized before exporting it to the cloud environment.</a:t>
            </a:r>
          </a:p>
          <a:p>
            <a:r>
              <a:rPr lang="fi-FI" dirty="0"/>
              <a:t>This can be done in three ways.</a:t>
            </a:r>
          </a:p>
          <a:p>
            <a:endParaRPr lang="fi-FI" dirty="0"/>
          </a:p>
          <a:p>
            <a:r>
              <a:rPr lang="fi-FI" dirty="0"/>
              <a:t>Pseudonymization is a method for data de-identification.</a:t>
            </a:r>
          </a:p>
          <a:p>
            <a:r>
              <a:rPr lang="fi-FI" dirty="0"/>
              <a:t>It replaces each sensitive information with encrypted value.</a:t>
            </a:r>
          </a:p>
          <a:p>
            <a:r>
              <a:rPr lang="fi-FI" dirty="0"/>
              <a:t>This process is reversible with encryption key.</a:t>
            </a:r>
          </a:p>
          <a:p>
            <a:r>
              <a:rPr lang="fi-FI" dirty="0"/>
              <a:t>It conserves all the information, as each individual is seen as unique values.</a:t>
            </a:r>
          </a:p>
          <a:p>
            <a:r>
              <a:rPr lang="fi-FI" dirty="0"/>
              <a:t>They can be differentiated, but human cannot recognize the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8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K-anonymization is the next step.</a:t>
            </a:r>
          </a:p>
          <a:p>
            <a:r>
              <a:rPr lang="fi-FI" dirty="0"/>
              <a:t>The idea is to hide individuals in the crowd by generalizing their information a bit.</a:t>
            </a:r>
          </a:p>
          <a:p>
            <a:r>
              <a:rPr lang="fi-FI" dirty="0"/>
              <a:t>This process cannot be reversed, and it loses some information.</a:t>
            </a:r>
          </a:p>
          <a:p>
            <a:r>
              <a:rPr lang="fi-FI" dirty="0"/>
              <a:t>As data instances are grouped,</a:t>
            </a:r>
          </a:p>
          <a:p>
            <a:r>
              <a:rPr lang="fi-FI" dirty="0"/>
              <a:t>It is still possible to recognize individuals if the data groups are not general or inclusive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5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Finally, the method used in this study, is anonymization.</a:t>
            </a:r>
          </a:p>
          <a:p>
            <a:r>
              <a:rPr lang="fi-FI" dirty="0"/>
              <a:t>With this method, all sensitive data is removed by deleting identifying information.</a:t>
            </a:r>
          </a:p>
          <a:p>
            <a:r>
              <a:rPr lang="fi-FI" dirty="0"/>
              <a:t>It cannot be reversed, and it loses the most information.</a:t>
            </a:r>
          </a:p>
          <a:p>
            <a:r>
              <a:rPr lang="fi-FI" dirty="0"/>
              <a:t>Two data instances cannot be identified from each other.</a:t>
            </a:r>
          </a:p>
          <a:p>
            <a:endParaRPr lang="fi-FI" dirty="0"/>
          </a:p>
          <a:p>
            <a:r>
              <a:rPr lang="fi-FI" dirty="0"/>
              <a:t>Because of the data protection requirements from the Samlink, we used anonymization to preserve the privacy of the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look at next the materials used and methods utilized in this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81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in our study is build from two parts.</a:t>
            </a:r>
          </a:p>
          <a:p>
            <a:r>
              <a:rPr lang="fi-FI" dirty="0"/>
              <a:t>The first part are the RPA logs.</a:t>
            </a:r>
          </a:p>
          <a:p>
            <a:r>
              <a:rPr lang="fi-FI" dirty="0"/>
              <a:t>They are stored in an SQL database, and were exported in CSV format.</a:t>
            </a:r>
          </a:p>
          <a:p>
            <a:r>
              <a:rPr lang="fi-FI" dirty="0"/>
              <a:t>They have a few standard fields like timestamp, process name, and id information.</a:t>
            </a:r>
          </a:p>
          <a:p>
            <a:r>
              <a:rPr lang="fi-FI" dirty="0"/>
              <a:t>The textual data we are interested in are in the message and rawmessage fields.</a:t>
            </a:r>
          </a:p>
          <a:p>
            <a:r>
              <a:rPr lang="fi-FI" dirty="0"/>
              <a:t>Message holds the basic execution results and error messages, but rawmessage has all the other fields and some extra stacktrace information that is not on the message.</a:t>
            </a:r>
          </a:p>
          <a:p>
            <a:r>
              <a:rPr lang="fi-FI" dirty="0"/>
              <a:t>Rawmessage is JSON formatted data, which breaks the CSV format entirely.</a:t>
            </a:r>
          </a:p>
          <a:p>
            <a:r>
              <a:rPr lang="fi-FI" dirty="0"/>
              <a:t>As algorithms cannot use this sort of unstructured data, we needed to preprocess this first into pure CSV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7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Due to data protection, we were not able to use message information of the support tickets.</a:t>
            </a:r>
          </a:p>
          <a:p>
            <a:r>
              <a:rPr lang="fi-FI" dirty="0"/>
              <a:t>Only timestamps were usable to make sure no sensitive or business critical information was leaked.</a:t>
            </a:r>
          </a:p>
          <a:p>
            <a:r>
              <a:rPr lang="fi-FI" dirty="0"/>
              <a:t>So, our second part of the data, the support ticket data,</a:t>
            </a:r>
          </a:p>
          <a:p>
            <a:r>
              <a:rPr lang="fi-FI" dirty="0"/>
              <a:t>Consists purely of a list of timestamps when the ticket had been received.</a:t>
            </a:r>
          </a:p>
          <a:p>
            <a:endParaRPr lang="fi-FI" dirty="0"/>
          </a:p>
          <a:p>
            <a:r>
              <a:rPr lang="fi-FI" dirty="0"/>
              <a:t>This, of course, created some limitations in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69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log data was usable on condition that it is first anonymized.</a:t>
            </a:r>
          </a:p>
          <a:p>
            <a:r>
              <a:rPr lang="fi-FI" dirty="0"/>
              <a:t>This was done with regular expression search patterns.</a:t>
            </a:r>
          </a:p>
          <a:p>
            <a:r>
              <a:rPr lang="fi-FI" dirty="0"/>
              <a:t>We needed to think all the possible information types and create a regex pattern to find and replace them.</a:t>
            </a:r>
          </a:p>
          <a:p>
            <a:r>
              <a:rPr lang="fi-FI" dirty="0"/>
              <a:t>In order to concerve the type information, we used predefined tokens for replacing.</a:t>
            </a:r>
          </a:p>
          <a:p>
            <a:r>
              <a:rPr lang="fi-FI" dirty="0"/>
              <a:t>This way we could recognize if the information deleted was a phonenumber or a bank id by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7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So first, lets start with the background of the study </a:t>
            </a:r>
          </a:p>
          <a:p>
            <a:r>
              <a:rPr lang="fi-FI" dirty="0"/>
              <a:t>And define the research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0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move on to the pipeline structure we build inside Azure machine learning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1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find the connection between the logs and the ticket timestamps,</a:t>
            </a:r>
          </a:p>
          <a:p>
            <a:r>
              <a:rPr lang="fi-FI" dirty="0"/>
              <a:t>We utilized a hybrid machine learning model.</a:t>
            </a:r>
          </a:p>
          <a:p>
            <a:r>
              <a:rPr lang="fi-FI" dirty="0"/>
              <a:t>In practice this means that we combined two algorithms in our pipeline structure.</a:t>
            </a:r>
          </a:p>
          <a:p>
            <a:r>
              <a:rPr lang="fi-FI" dirty="0"/>
              <a:t>In order to find the best combination of components and methods,</a:t>
            </a:r>
          </a:p>
          <a:p>
            <a:r>
              <a:rPr lang="fi-FI" dirty="0"/>
              <a:t>We needed to compare results of each component combination.</a:t>
            </a:r>
          </a:p>
          <a:p>
            <a:r>
              <a:rPr lang="fi-FI" dirty="0"/>
              <a:t>This resulted in multiple pipeline branches.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phase 1 of the hybrid model,</a:t>
            </a:r>
          </a:p>
          <a:p>
            <a:r>
              <a:rPr lang="fi-FI" dirty="0"/>
              <a:t>We first select whether we use message or rawmessage data for anomaly detection.</a:t>
            </a:r>
          </a:p>
          <a:p>
            <a:r>
              <a:rPr lang="fi-FI" dirty="0"/>
              <a:t>This data can be first preprocessed with ready components available in azure ml studio or not.</a:t>
            </a:r>
          </a:p>
          <a:p>
            <a:r>
              <a:rPr lang="fi-FI" dirty="0"/>
              <a:t>Now we can decide if we use n-gram feature extraction, feature hashing or skip the numeric conversion and try to work with textual data.</a:t>
            </a:r>
          </a:p>
          <a:p>
            <a:r>
              <a:rPr lang="fi-FI" dirty="0"/>
              <a:t>Anomaly detection training can be done with typical methods where part of the data is used for training and other part for validating.</a:t>
            </a:r>
          </a:p>
          <a:p>
            <a:r>
              <a:rPr lang="fi-FI" dirty="0"/>
              <a:t>We also tested if unconventional training would give some results.</a:t>
            </a:r>
          </a:p>
          <a:p>
            <a:r>
              <a:rPr lang="fi-FI" dirty="0"/>
              <a:t>This meant that we gave all the data to anomaly detection algorithm for validation in order to get more datapoints in the following steps.</a:t>
            </a:r>
          </a:p>
          <a:p>
            <a:r>
              <a:rPr lang="fi-FI" dirty="0"/>
              <a:t>Finally, the models are scored and we get the anomaly probabilities for each log row.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46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phase 2, </a:t>
            </a:r>
          </a:p>
          <a:p>
            <a:r>
              <a:rPr lang="fi-FI" dirty="0"/>
              <a:t>We start by adding ticket timestamp data and using a time frame compression method.</a:t>
            </a:r>
          </a:p>
          <a:p>
            <a:r>
              <a:rPr lang="fi-FI" dirty="0"/>
              <a:t>This is done because of the random delay between the log events and the ticket receiving times.</a:t>
            </a:r>
          </a:p>
          <a:p>
            <a:r>
              <a:rPr lang="fi-FI" dirty="0"/>
              <a:t>As we cannot be certain if it took an hour or two days for banking clerks to notice the problem and write a ticket,</a:t>
            </a:r>
          </a:p>
          <a:p>
            <a:r>
              <a:rPr lang="fi-FI" dirty="0"/>
              <a:t>We group weekly anomaly values to statistical metrics.</a:t>
            </a:r>
          </a:p>
          <a:p>
            <a:r>
              <a:rPr lang="fi-FI" dirty="0"/>
              <a:t>Now we have numerical features and weekly count of tickets received,</a:t>
            </a:r>
          </a:p>
          <a:p>
            <a:r>
              <a:rPr lang="fi-FI" dirty="0"/>
              <a:t>And we can use regression algorithms to try to find the connection between these features.</a:t>
            </a:r>
          </a:p>
          <a:p>
            <a:r>
              <a:rPr lang="fi-FI" dirty="0"/>
              <a:t>Finally, we evaluate the end results and compare them to find the best component combination.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6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the final pipeline structure </a:t>
            </a:r>
            <a:r>
              <a:rPr lang="fi-FI" dirty="0" err="1"/>
              <a:t>visualized</a:t>
            </a:r>
            <a:r>
              <a:rPr lang="fi-FI" dirty="0"/>
              <a:t>.</a:t>
            </a:r>
          </a:p>
          <a:p>
            <a:r>
              <a:rPr lang="fi-FI" dirty="0"/>
              <a:t>This doesn’t include all the branches,</a:t>
            </a:r>
          </a:p>
          <a:p>
            <a:r>
              <a:rPr lang="fi-FI" dirty="0"/>
              <a:t>As we executed this pipeline multiple times with some of the branch links moved to other nodes.</a:t>
            </a:r>
          </a:p>
          <a:p>
            <a:r>
              <a:rPr lang="fi-FI" dirty="0"/>
              <a:t>This way we saved some computing resources as we didn’t have to copy multiple portions of the pipeline to several 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3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are some the branches highlighted as an example.</a:t>
            </a:r>
          </a:p>
          <a:p>
            <a:r>
              <a:rPr lang="fi-FI" dirty="0"/>
              <a:t>The final branch count or the component combination count was 240.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0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part of the pipeline structure in more detail.</a:t>
            </a:r>
          </a:p>
          <a:p>
            <a:r>
              <a:rPr lang="fi-FI" dirty="0"/>
              <a:t>As you can see, this is just one small part of the final structure.</a:t>
            </a:r>
          </a:p>
          <a:p>
            <a:endParaRPr lang="fi-FI" dirty="0"/>
          </a:p>
          <a:p>
            <a:r>
              <a:rPr lang="fi-FI" dirty="0"/>
              <a:t>In the phase 1</a:t>
            </a:r>
          </a:p>
          <a:p>
            <a:r>
              <a:rPr lang="fi-FI" dirty="0"/>
              <a:t>We aim to answer a question: ”How likely this row is an anomaly”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39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second phase we add the ticket data to the mix,</a:t>
            </a:r>
          </a:p>
          <a:p>
            <a:r>
              <a:rPr lang="fi-FI" dirty="0"/>
              <a:t>And execute the time frame compression.</a:t>
            </a:r>
          </a:p>
          <a:p>
            <a:endParaRPr lang="fi-FI" dirty="0"/>
          </a:p>
          <a:p>
            <a:r>
              <a:rPr lang="fi-FI" dirty="0"/>
              <a:t>Here just one regression algorithm is used for training in phase 2.</a:t>
            </a:r>
          </a:p>
          <a:p>
            <a:r>
              <a:rPr lang="fi-FI" dirty="0"/>
              <a:t>After time frame compression,</a:t>
            </a:r>
          </a:p>
          <a:p>
            <a:r>
              <a:rPr lang="fi-FI" dirty="0"/>
              <a:t>We create a branch that excludes the anomaly values in order to compare the results.</a:t>
            </a:r>
          </a:p>
          <a:p>
            <a:r>
              <a:rPr lang="fi-FI" dirty="0"/>
              <a:t>If ticket related anomalies was found in the phase 1, </a:t>
            </a:r>
          </a:p>
          <a:p>
            <a:r>
              <a:rPr lang="fi-FI" dirty="0"/>
              <a:t>we should get much better results with the anomalies included than with a branch where anomaly values are removed.</a:t>
            </a:r>
          </a:p>
          <a:p>
            <a:endParaRPr lang="fi-FI" dirty="0"/>
          </a:p>
          <a:p>
            <a:r>
              <a:rPr lang="fi-FI" dirty="0"/>
              <a:t>This phase aims to answer: ”Based on learning data, how many tickets are to be expected in this time frame?”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 let’s look at the results we gathered.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23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explained,</a:t>
            </a:r>
          </a:p>
          <a:p>
            <a:r>
              <a:rPr lang="fi-FI" dirty="0"/>
              <a:t>We compared the results of each branch with a sibling branch where anomaly values were removed.</a:t>
            </a:r>
          </a:p>
          <a:p>
            <a:r>
              <a:rPr lang="fi-FI" dirty="0"/>
              <a:t>If the results were significantly better,</a:t>
            </a:r>
          </a:p>
          <a:p>
            <a:r>
              <a:rPr lang="fi-FI" dirty="0"/>
              <a:t>We could determine that the anomalies found in the phase 1 are linked to the ticket estimates in phase 2.</a:t>
            </a:r>
          </a:p>
          <a:p>
            <a:endParaRPr lang="fi-FI" dirty="0"/>
          </a:p>
          <a:p>
            <a:r>
              <a:rPr lang="fi-FI" dirty="0"/>
              <a:t>On the left table, the best component combination using Decision forest regression is highlighted. </a:t>
            </a:r>
          </a:p>
          <a:p>
            <a:r>
              <a:rPr lang="fi-FI" dirty="0"/>
              <a:t>It consisted of message data, feature hashing and proper training method.</a:t>
            </a:r>
          </a:p>
          <a:p>
            <a:r>
              <a:rPr lang="fi-FI" dirty="0"/>
              <a:t>On the right table we see that the results does not improve by changing regression algorithm used in phase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was produced for Samlink,</a:t>
            </a:r>
          </a:p>
          <a:p>
            <a:r>
              <a:rPr lang="fi-FI" dirty="0"/>
              <a:t>Which was founded in 1994,</a:t>
            </a:r>
          </a:p>
          <a:p>
            <a:r>
              <a:rPr lang="fi-FI" dirty="0"/>
              <a:t>And is now part of the American multinational company, Kyndryl</a:t>
            </a:r>
          </a:p>
          <a:p>
            <a:endParaRPr lang="fi-FI" dirty="0"/>
          </a:p>
          <a:p>
            <a:r>
              <a:rPr lang="fi-FI" dirty="0"/>
              <a:t>Samlink develops all sorts of IT solutions to banks,</a:t>
            </a:r>
          </a:p>
          <a:p>
            <a:r>
              <a:rPr lang="fi-FI" dirty="0"/>
              <a:t>From basic banking systems to Codeapp software for end users</a:t>
            </a:r>
          </a:p>
          <a:p>
            <a:endParaRPr lang="fi-FI" dirty="0"/>
          </a:p>
          <a:p>
            <a:r>
              <a:rPr lang="fi-FI" dirty="0"/>
              <a:t>Samlink has also multiple other products and customers outside banking business,</a:t>
            </a:r>
          </a:p>
          <a:p>
            <a:r>
              <a:rPr lang="fi-FI" dirty="0"/>
              <a:t>Such as DNA Entertainment Platform </a:t>
            </a:r>
            <a:r>
              <a:rPr lang="fi-FI" dirty="0" err="1"/>
              <a:t>developing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34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best component combinations are listed here with their corresponding results.</a:t>
            </a:r>
          </a:p>
          <a:p>
            <a:r>
              <a:rPr lang="fi-FI" dirty="0"/>
              <a:t>We used fresh procution data to test the final models in order to see how each model works with unseen data.</a:t>
            </a:r>
          </a:p>
          <a:p>
            <a:r>
              <a:rPr lang="fi-FI" dirty="0"/>
              <a:t>However, as we can see,</a:t>
            </a:r>
          </a:p>
          <a:p>
            <a:r>
              <a:rPr lang="fi-FI" dirty="0"/>
              <a:t>The results are not promising.</a:t>
            </a:r>
          </a:p>
          <a:p>
            <a:endParaRPr lang="fi-FI" dirty="0"/>
          </a:p>
          <a:p>
            <a:r>
              <a:rPr lang="fi-FI" dirty="0"/>
              <a:t>The Coefficient of determination is below zero in each case meaning that even a random model would perform better.</a:t>
            </a:r>
          </a:p>
          <a:p>
            <a:endParaRPr lang="fi-FI" dirty="0"/>
          </a:p>
          <a:p>
            <a:r>
              <a:rPr lang="fi-FI" dirty="0"/>
              <a:t>Thus, we can conclude that our models were not able to find a correlation between log data and ticket timestamps.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research had some issues with memory limitations in azure ml studio.</a:t>
            </a:r>
          </a:p>
          <a:p>
            <a:r>
              <a:rPr lang="fi-FI" dirty="0"/>
              <a:t>This forced us to abandon n-gram feature extraction all together,</a:t>
            </a:r>
          </a:p>
          <a:p>
            <a:r>
              <a:rPr lang="fi-FI" dirty="0"/>
              <a:t>as the only way to use it was to trim the data to only 2% of the original size.</a:t>
            </a:r>
          </a:p>
          <a:p>
            <a:endParaRPr lang="fi-FI" dirty="0"/>
          </a:p>
          <a:p>
            <a:r>
              <a:rPr lang="fi-FI" dirty="0"/>
              <a:t>If this problem could be solved we could utilize n-gram features in more efficiently without losing information in compression of the feature hashing.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format was problematic from the beginning of the study.</a:t>
            </a:r>
          </a:p>
          <a:p>
            <a:r>
              <a:rPr lang="fi-FI" dirty="0"/>
              <a:t>As the insigth to logs were poor and the data was in mixed format,</a:t>
            </a:r>
          </a:p>
          <a:p>
            <a:r>
              <a:rPr lang="fi-FI" dirty="0"/>
              <a:t>It needed a lot of preprocessing.</a:t>
            </a:r>
          </a:p>
          <a:p>
            <a:r>
              <a:rPr lang="fi-FI" dirty="0"/>
              <a:t>With more structured data we could have more insight,</a:t>
            </a:r>
          </a:p>
          <a:p>
            <a:r>
              <a:rPr lang="fi-FI" dirty="0"/>
              <a:t>And we’d had a possibility to utilize different anomaly detection algorithms.</a:t>
            </a:r>
          </a:p>
          <a:p>
            <a:endParaRPr lang="fi-FI" dirty="0"/>
          </a:p>
          <a:p>
            <a:r>
              <a:rPr lang="fi-FI" dirty="0"/>
              <a:t>If we had a dataset with only ”normal” data,</a:t>
            </a:r>
          </a:p>
          <a:p>
            <a:r>
              <a:rPr lang="fi-FI" dirty="0"/>
              <a:t>We could use supervised learning algorithms such as one-class support vector machine in phase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95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Finally, we used mainly default parameters for components because of the study time limits.</a:t>
            </a:r>
          </a:p>
          <a:p>
            <a:r>
              <a:rPr lang="fi-FI" dirty="0"/>
              <a:t>With parameter tuning the results could improve.</a:t>
            </a:r>
          </a:p>
          <a:p>
            <a:endParaRPr lang="fi-FI" dirty="0"/>
          </a:p>
          <a:p>
            <a:r>
              <a:rPr lang="fi-FI" dirty="0"/>
              <a:t>Also, RPA robots work on weekends and clerks do not,</a:t>
            </a:r>
          </a:p>
          <a:p>
            <a:r>
              <a:rPr lang="fi-FI" dirty="0"/>
              <a:t>Time frame shifting could give different results if we take the weekend delays better into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8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One of the solutions developed for banking customers</a:t>
            </a:r>
          </a:p>
          <a:p>
            <a:r>
              <a:rPr lang="fi-FI" dirty="0"/>
              <a:t>is RPA, or Robotic Process Automation services.</a:t>
            </a:r>
          </a:p>
          <a:p>
            <a:r>
              <a:rPr lang="fi-FI" dirty="0"/>
              <a:t>They execute mechanical tasks </a:t>
            </a:r>
          </a:p>
          <a:p>
            <a:r>
              <a:rPr lang="fi-FI" dirty="0"/>
              <a:t>And lighten the workload of bank clerks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any other software, RPA fails from time to time.</a:t>
            </a:r>
          </a:p>
          <a:p>
            <a:r>
              <a:rPr lang="fi-FI" dirty="0"/>
              <a:t>When this happens, bank clerks has to finish the task left by RPA robots</a:t>
            </a:r>
          </a:p>
          <a:p>
            <a:r>
              <a:rPr lang="fi-FI" dirty="0"/>
              <a:t>And send a technical support ticket for Samlink help desk.</a:t>
            </a:r>
          </a:p>
          <a:p>
            <a:r>
              <a:rPr lang="fi-FI" dirty="0"/>
              <a:t>Ticket is then redirected to RPA developers</a:t>
            </a:r>
          </a:p>
          <a:p>
            <a:r>
              <a:rPr lang="fi-FI" dirty="0"/>
              <a:t>Who then start to fix the issue.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Logs written by RPA software</a:t>
            </a:r>
          </a:p>
          <a:p>
            <a:r>
              <a:rPr lang="fi-FI" dirty="0"/>
              <a:t>Are essential for problem debugging.</a:t>
            </a:r>
          </a:p>
          <a:p>
            <a:r>
              <a:rPr lang="fi-FI" dirty="0"/>
              <a:t>However, as logs are very verbose in nature,</a:t>
            </a:r>
          </a:p>
          <a:p>
            <a:r>
              <a:rPr lang="fi-FI" dirty="0"/>
              <a:t>They are laborous to analyze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researches a possibility to develop a real-time log analyzer using machine learning.</a:t>
            </a:r>
          </a:p>
          <a:p>
            <a:r>
              <a:rPr lang="fi-FI" dirty="0"/>
              <a:t>The goal is a machine learning system</a:t>
            </a:r>
          </a:p>
          <a:p>
            <a:r>
              <a:rPr lang="fi-FI" dirty="0"/>
              <a:t>Capable of identifying critical errors from the log</a:t>
            </a:r>
          </a:p>
          <a:p>
            <a:r>
              <a:rPr lang="fi-FI" dirty="0"/>
              <a:t>And alert developers of ticket inducing issues</a:t>
            </a:r>
          </a:p>
          <a:p>
            <a:r>
              <a:rPr lang="fi-FI" dirty="0"/>
              <a:t>Before bank clerks even notice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would reduce labour both for developers as well as the clerks.</a:t>
            </a:r>
          </a:p>
          <a:p>
            <a:r>
              <a:rPr lang="fi-FI" dirty="0"/>
              <a:t>Error fixing would speed up leading to improved customer satisfaction.</a:t>
            </a:r>
          </a:p>
          <a:p>
            <a:r>
              <a:rPr lang="fi-FI" dirty="0"/>
              <a:t>As Samlink does not yet utilize machine learning in it’s products,</a:t>
            </a:r>
          </a:p>
          <a:p>
            <a:r>
              <a:rPr lang="fi-FI" dirty="0"/>
              <a:t>This study will also give Samlink know-how for machine learning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D3B3B"/>
              </a:buClr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Cloud ML platforms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Azure</a:t>
            </a:r>
          </a:p>
          <a:p>
            <a:pPr marL="0" indent="0">
              <a:buNone/>
            </a:pPr>
            <a:r>
              <a:rPr lang="fi-FI" dirty="0"/>
              <a:t>Existing licence</a:t>
            </a:r>
            <a:br>
              <a:rPr lang="fi-FI" dirty="0"/>
            </a:br>
            <a:r>
              <a:rPr lang="fi-FI" dirty="0"/>
              <a:t>Possible to integrate with services in production</a:t>
            </a:r>
          </a:p>
        </p:txBody>
      </p:sp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09C30D-0942-49D3-8F5E-81BB23CE98E7}"/>
              </a:ext>
            </a:extLst>
          </p:cNvPr>
          <p:cNvGrpSpPr/>
          <p:nvPr/>
        </p:nvGrpSpPr>
        <p:grpSpPr>
          <a:xfrm>
            <a:off x="5852520" y="649041"/>
            <a:ext cx="5522812" cy="5416831"/>
            <a:chOff x="5852520" y="649041"/>
            <a:chExt cx="5522812" cy="54168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CE87ED8-50F1-4F9C-BE56-14EC3D7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2520" y="649041"/>
              <a:ext cx="5522812" cy="5416831"/>
            </a:xfrm>
            <a:prstGeom prst="rect">
              <a:avLst/>
            </a:prstGeom>
          </p:spPr>
        </p:pic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62C0B811-F4D5-424D-974A-71D211A06FF4}"/>
                </a:ext>
              </a:extLst>
            </p:cNvPr>
            <p:cNvSpPr txBox="1">
              <a:spLocks/>
            </p:cNvSpPr>
            <p:nvPr/>
          </p:nvSpPr>
          <p:spPr>
            <a:xfrm>
              <a:off x="10741230" y="5355942"/>
              <a:ext cx="466513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[3]</a:t>
              </a:r>
              <a:endParaRPr lang="en-MX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531DEB-F46F-4827-BCDC-7D9AEEEBB253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as a Service – MLaaS</a:t>
            </a:r>
          </a:p>
        </p:txBody>
      </p:sp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4779729" y="3685985"/>
            <a:ext cx="2198122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6A5B7-176E-45BD-A5FB-9B25583B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48" y="3685985"/>
            <a:ext cx="4870032" cy="2739393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62D10-D4EA-4840-9735-49984D2E61A9}"/>
              </a:ext>
            </a:extLst>
          </p:cNvPr>
          <p:cNvSpPr txBox="1">
            <a:spLocks/>
          </p:cNvSpPr>
          <p:nvPr/>
        </p:nvSpPr>
        <p:spPr>
          <a:xfrm>
            <a:off x="4840592" y="574671"/>
            <a:ext cx="2003856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learning type</a:t>
            </a:r>
            <a:endParaRPr lang="en-MX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5D50580F-8792-4BB0-9A06-CE3BF5DF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180" y="285544"/>
            <a:ext cx="4446300" cy="318047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E29A329-E8A2-4AFA-9C65-6DE4FCEB75EA}"/>
              </a:ext>
            </a:extLst>
          </p:cNvPr>
          <p:cNvSpPr txBox="1">
            <a:spLocks/>
          </p:cNvSpPr>
          <p:nvPr/>
        </p:nvSpPr>
        <p:spPr>
          <a:xfrm>
            <a:off x="10990612" y="3053754"/>
            <a:ext cx="482581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[1]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3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analysis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are the features related?</a:t>
            </a:r>
            <a:endParaRPr lang="en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Mathematical model to explain data relations</a:t>
                </a:r>
                <a:br>
                  <a:rPr lang="fi-FI" dirty="0"/>
                </a:br>
                <a:r>
                  <a:rPr lang="fi-FI" dirty="0"/>
                  <a:t>Generally: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E.g. Sum of Squared Errors (SSE)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Equate error to zero,</a:t>
                </a:r>
                <a:br>
                  <a:rPr lang="fi-FI" dirty="0"/>
                </a:br>
                <a:r>
                  <a:rPr lang="fi-FI" dirty="0"/>
                  <a:t>Calculate coefficient values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i-FI" dirty="0"/>
                  <a:t>Matrix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  <a:blipFill>
                <a:blip r:embed="rId3"/>
                <a:stretch>
                  <a:fillRect l="-311" t="-13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5C65F4-50DB-490A-AD8F-ADDF82660A1F}"/>
              </a:ext>
            </a:extLst>
          </p:cNvPr>
          <p:cNvGrpSpPr/>
          <p:nvPr/>
        </p:nvGrpSpPr>
        <p:grpSpPr>
          <a:xfrm>
            <a:off x="6527008" y="1706621"/>
            <a:ext cx="5187472" cy="4610784"/>
            <a:chOff x="6655685" y="1706622"/>
            <a:chExt cx="5187472" cy="4610784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D7B425-94D2-4961-9080-DE48C58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685" y="1706622"/>
              <a:ext cx="5058796" cy="461078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94E7BA73-17FB-4A96-864A-4F378FC914CB}"/>
                </a:ext>
              </a:extLst>
            </p:cNvPr>
            <p:cNvSpPr txBox="1">
              <a:spLocks/>
            </p:cNvSpPr>
            <p:nvPr/>
          </p:nvSpPr>
          <p:spPr>
            <a:xfrm>
              <a:off x="11280069" y="6006572"/>
              <a:ext cx="563088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[4]</a:t>
              </a:r>
              <a:endParaRPr lang="en-MX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E.g. Linear regression model:</a:t>
                </a:r>
              </a:p>
              <a:p>
                <a:pPr marL="0" indent="0">
                  <a:buFont typeface="System Font Regular"/>
                  <a:buNone/>
                </a:pP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  <a:blipFill>
                <a:blip r:embed="rId5"/>
                <a:stretch>
                  <a:fillRect l="-467" t="-122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E55526-5172-4330-A6CD-F0D11AA892F2}"/>
              </a:ext>
            </a:extLst>
          </p:cNvPr>
          <p:cNvSpPr/>
          <p:nvPr/>
        </p:nvSpPr>
        <p:spPr>
          <a:xfrm>
            <a:off x="228598" y="1160623"/>
            <a:ext cx="3779323" cy="6824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C1822-7F34-4E8B-B52B-A7FC889BB9EF}"/>
              </a:ext>
            </a:extLst>
          </p:cNvPr>
          <p:cNvSpPr/>
          <p:nvPr/>
        </p:nvSpPr>
        <p:spPr>
          <a:xfrm>
            <a:off x="5630400" y="230426"/>
            <a:ext cx="5786290" cy="3198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52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E8EA4-2AE9-455D-B99E-3F9C4309DF83}"/>
              </a:ext>
            </a:extLst>
          </p:cNvPr>
          <p:cNvSpPr/>
          <p:nvPr/>
        </p:nvSpPr>
        <p:spPr>
          <a:xfrm>
            <a:off x="228598" y="1821600"/>
            <a:ext cx="3779323" cy="257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59EE3-133F-41C1-AAF4-7C835469C924}"/>
              </a:ext>
            </a:extLst>
          </p:cNvPr>
          <p:cNvSpPr/>
          <p:nvPr/>
        </p:nvSpPr>
        <p:spPr>
          <a:xfrm>
            <a:off x="5528442" y="3484800"/>
            <a:ext cx="2888358" cy="3048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90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A2CE48-B3FF-467C-944B-51CC3946D912}"/>
              </a:ext>
            </a:extLst>
          </p:cNvPr>
          <p:cNvSpPr/>
          <p:nvPr/>
        </p:nvSpPr>
        <p:spPr>
          <a:xfrm>
            <a:off x="8481600" y="3429000"/>
            <a:ext cx="2833132" cy="3104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187F-9419-4CD0-BD91-209AE01B8A67}"/>
              </a:ext>
            </a:extLst>
          </p:cNvPr>
          <p:cNvSpPr/>
          <p:nvPr/>
        </p:nvSpPr>
        <p:spPr>
          <a:xfrm>
            <a:off x="144000" y="4392000"/>
            <a:ext cx="3863921" cy="1712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49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2163AEF-9729-4D7F-8982-7CC59CCFAD51}"/>
              </a:ext>
            </a:extLst>
          </p:cNvPr>
          <p:cNvSpPr txBox="1">
            <a:spLocks/>
          </p:cNvSpPr>
          <p:nvPr/>
        </p:nvSpPr>
        <p:spPr>
          <a:xfrm>
            <a:off x="1514894" y="-324382"/>
            <a:ext cx="9567282" cy="132677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82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approach to support ticket forecasting from software logs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Hashing compresses features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Save resources -&gt; lose 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/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/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/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/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191490" y="5406372"/>
            <a:ext cx="3065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Hashed features (e.g. sum per mean)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6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process automation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UiPath technology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Term hierarchy: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Orchestrator</a:t>
            </a:r>
            <a:r>
              <a:rPr lang="fi-FI" dirty="0"/>
              <a:t> supervises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Automation</a:t>
            </a:r>
            <a:r>
              <a:rPr lang="fi-FI" dirty="0"/>
              <a:t> = instructions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Agent</a:t>
            </a:r>
            <a:r>
              <a:rPr lang="fi-FI" dirty="0"/>
              <a:t> responsible for </a:t>
            </a:r>
            <a:r>
              <a:rPr lang="fi-FI" u="sng" dirty="0"/>
              <a:t>automation execution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automation at a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holds one agent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Agent communicates to Orchestrator during runtime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Logs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9392"/>
              </p:ext>
            </p:extLst>
          </p:nvPr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789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90800" cy="1837961"/>
          </a:xfrm>
        </p:spPr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0CCF0D8B-3B8D-4A63-9A75-A0AD6C7C1DFE}"/>
              </a:ext>
            </a:extLst>
          </p:cNvPr>
          <p:cNvGraphicFramePr>
            <a:graphicFrameLocks noGrp="1"/>
          </p:cNvGraphicFramePr>
          <p:nvPr/>
        </p:nvGraphicFramePr>
        <p:xfrm>
          <a:off x="8917319" y="4003193"/>
          <a:ext cx="2854908" cy="15460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24055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2846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FBF84D8-2E32-486F-A103-F62F4AF1C79B}"/>
              </a:ext>
            </a:extLst>
          </p:cNvPr>
          <p:cNvSpPr/>
          <p:nvPr/>
        </p:nvSpPr>
        <p:spPr>
          <a:xfrm>
            <a:off x="10166643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5540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log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Exported to CSV-format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Few standard fields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”message” holds the error message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”rawmessage” includes all datatable variables and more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formatted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learning uses CSV or other structured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Unusable without preprocessing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Converted to pure CSV with PowerShell</a:t>
            </a:r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cannot access the file    'W:\RPA\BANK\020 lainahakemuksien tietojen siirto\prod\Config.xlsx' because it is being used by another process. at System.IO.__Error.WinIOError(Int32 errorCode, String maybeFullPath)    at System.IO.FileStream.Init(String path, FileMode mode, FileAccess access, Int32 rights, Boolean useRights,  FileShare share, Int32 bufferSize, FileOptions options, SECURITY_ATTRIBUTES secAttrs, String msgPath, Boolean bFromProxy,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"System.IO.IOException: The process cannot access the file 'W:\\RPA\\BANK\\020 lainahakemuksien tietojen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siirto\\prod\\Config.xlsx' because it is being used by another process.\r\n   at System.IO.__Error.WinIOError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errorCode, String maybeFullPath)\r\n   at System.IO.FileStream.Init(String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FileAccess access, Int32 rights, Boolean useRights, FileShare share, Int32 bufferSize, FileOptions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secAttrs, String msgPath, Boolean bFromProxy, Boolean useLongPath, Boolean checkHost)\r\n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System.IO.FileStream..ctor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path, FileMode mode, FileAccess access, FileShare share, Int32 bufferSize,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FileOptions options, String msgPath, Boolean bFromProxy)\r\n   at System.IO.FileStream..ctor(String path,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FileMode mode, FileAccess access, FileShare share, Int32 bufferSize, Boolean useAsync)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System.Activities.Runtime.ActivityExecutor.ExecuteActivityWorkItem.ExecuteBody(ActivityExecutor executor,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BookmarkManager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Error Executing","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Error 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"Verbose",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"activityInfo":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"UiPath.Core.Activities.LogMessage",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"DisplayName": "Log 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"answer":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"retry":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"HetuFound":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"FilteredException":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"System.IO.IOException: The process cannot access the file 'W:\\RPA\\BANK\\020 lainahakemuksien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tietojen siirto\\prod\\Config.xlsx' because it is being used by another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__Error.WinIOError(Int32 errorCode, String maybeFullPath)\r\n   at System.IO.FileStream.Init(String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Int32 rights, Boolean useRights, FileShare share,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bufferSize, FileOptions options, SECURITY_ATTRIBUTES secAttrs, String msgPath, Boolean bFromProxy,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useLongPath, Boolean checkHost)\r\n   at System.IO.FileStream..ctor(String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FileAccess access, FileShare share, Int32 bufferSize, FileOptions options, String msgPath,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bFromProxy)\r\n   at System.IO.FileStream..ctor(String path, FileMode mode, FileAccess access, FileShare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share, Int32 bufferSize, Boolean useAsync)\r\n   at MS.Internal.IO.Zip.ZipArchive.OpenOnFile(String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FileShare share,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saved at: G:\Robotiikka\011 OTT Valmis\prod\Screensh\ExceptionScreenshot_.011426.png","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saved at: G:\\Robotiikka\\011 OTT Valmis\\prod\\Screensh\\ExceptionScreenshot_.011426.png",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"organizationUnitId":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"TakeScreenshot",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"logF_BusinessProcessName":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ticket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Customers encounter a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Email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developer/maintainer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critical information</a:t>
            </a:r>
          </a:p>
          <a:p>
            <a:pPr marL="0" indent="0">
              <a:buNone/>
            </a:pPr>
            <a:r>
              <a:rPr lang="fi-FI" dirty="0"/>
              <a:t>Possibly sensitive end user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Only timestamps usable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list of timestamps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anonymization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No need for ticket data (list of timestamps)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Regex search patterns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All thinkable information types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Replace with general tokens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E8249-BCBB-45C8-BCF4-4A2D4A59DC2B}"/>
              </a:ext>
            </a:extLst>
          </p:cNvPr>
          <p:cNvSpPr/>
          <p:nvPr/>
        </p:nvSpPr>
        <p:spPr>
          <a:xfrm>
            <a:off x="1368328" y="2743125"/>
            <a:ext cx="6150854" cy="3574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203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40206-C37C-4352-AE7D-A8534C2E0604}"/>
              </a:ext>
            </a:extLst>
          </p:cNvPr>
          <p:cNvSpPr/>
          <p:nvPr/>
        </p:nvSpPr>
        <p:spPr>
          <a:xfrm>
            <a:off x="7498080" y="2743125"/>
            <a:ext cx="3325592" cy="3502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36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750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33C3F9-62FE-47BD-915C-D6DD058F0705}"/>
              </a:ext>
            </a:extLst>
          </p:cNvPr>
          <p:cNvSpPr/>
          <p:nvPr/>
        </p:nvSpPr>
        <p:spPr>
          <a:xfrm>
            <a:off x="4543865" y="1835834"/>
            <a:ext cx="626012" cy="1252024"/>
          </a:xfrm>
          <a:custGeom>
            <a:avLst/>
            <a:gdLst>
              <a:gd name="connsiteX0" fmla="*/ 626012 w 626012"/>
              <a:gd name="connsiteY0" fmla="*/ 0 h 1252024"/>
              <a:gd name="connsiteX1" fmla="*/ 0 w 626012"/>
              <a:gd name="connsiteY1" fmla="*/ 105508 h 1252024"/>
              <a:gd name="connsiteX2" fmla="*/ 154744 w 626012"/>
              <a:gd name="connsiteY2" fmla="*/ 773723 h 1252024"/>
              <a:gd name="connsiteX3" fmla="*/ 168812 w 626012"/>
              <a:gd name="connsiteY3" fmla="*/ 1252024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12" h="1252024">
                <a:moveTo>
                  <a:pt x="626012" y="0"/>
                </a:moveTo>
                <a:lnTo>
                  <a:pt x="0" y="105508"/>
                </a:lnTo>
                <a:lnTo>
                  <a:pt x="154744" y="773723"/>
                </a:lnTo>
                <a:lnTo>
                  <a:pt x="168812" y="125202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694F8-DD04-46FA-AF40-712273248CDC}"/>
              </a:ext>
            </a:extLst>
          </p:cNvPr>
          <p:cNvSpPr/>
          <p:nvPr/>
        </p:nvSpPr>
        <p:spPr>
          <a:xfrm>
            <a:off x="4543865" y="1294228"/>
            <a:ext cx="1413803" cy="1828800"/>
          </a:xfrm>
          <a:custGeom>
            <a:avLst/>
            <a:gdLst>
              <a:gd name="connsiteX0" fmla="*/ 1413803 w 1413803"/>
              <a:gd name="connsiteY0" fmla="*/ 0 h 1828800"/>
              <a:gd name="connsiteX1" fmla="*/ 0 w 1413803"/>
              <a:gd name="connsiteY1" fmla="*/ 225083 h 1828800"/>
              <a:gd name="connsiteX2" fmla="*/ 640080 w 1413803"/>
              <a:gd name="connsiteY2" fmla="*/ 534572 h 1828800"/>
              <a:gd name="connsiteX3" fmla="*/ 689317 w 1413803"/>
              <a:gd name="connsiteY3" fmla="*/ 1132449 h 1828800"/>
              <a:gd name="connsiteX4" fmla="*/ 773723 w 1413803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803" h="1828800">
                <a:moveTo>
                  <a:pt x="1413803" y="0"/>
                </a:moveTo>
                <a:lnTo>
                  <a:pt x="0" y="225083"/>
                </a:lnTo>
                <a:lnTo>
                  <a:pt x="640080" y="534572"/>
                </a:lnTo>
                <a:lnTo>
                  <a:pt x="689317" y="1132449"/>
                </a:lnTo>
                <a:lnTo>
                  <a:pt x="773723" y="1828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AA7BE5-9EB3-469B-A212-BCC6B8251E03}"/>
              </a:ext>
            </a:extLst>
          </p:cNvPr>
          <p:cNvSpPr/>
          <p:nvPr/>
        </p:nvSpPr>
        <p:spPr>
          <a:xfrm>
            <a:off x="3924886" y="1491175"/>
            <a:ext cx="583809" cy="1603717"/>
          </a:xfrm>
          <a:custGeom>
            <a:avLst/>
            <a:gdLst>
              <a:gd name="connsiteX0" fmla="*/ 583809 w 583809"/>
              <a:gd name="connsiteY0" fmla="*/ 0 h 1603717"/>
              <a:gd name="connsiteX1" fmla="*/ 0 w 583809"/>
              <a:gd name="connsiteY1" fmla="*/ 218050 h 1603717"/>
              <a:gd name="connsiteX2" fmla="*/ 49237 w 583809"/>
              <a:gd name="connsiteY2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9" h="1603717">
                <a:moveTo>
                  <a:pt x="583809" y="0"/>
                </a:moveTo>
                <a:lnTo>
                  <a:pt x="0" y="218050"/>
                </a:lnTo>
                <a:lnTo>
                  <a:pt x="49237" y="16037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C5A50-FC66-4FAE-BAA0-87B7A02FFC77}"/>
              </a:ext>
            </a:extLst>
          </p:cNvPr>
          <p:cNvSpPr/>
          <p:nvPr/>
        </p:nvSpPr>
        <p:spPr>
          <a:xfrm>
            <a:off x="5008098" y="2412609"/>
            <a:ext cx="196948" cy="710419"/>
          </a:xfrm>
          <a:custGeom>
            <a:avLst/>
            <a:gdLst>
              <a:gd name="connsiteX0" fmla="*/ 196948 w 196948"/>
              <a:gd name="connsiteY0" fmla="*/ 0 h 710419"/>
              <a:gd name="connsiteX1" fmla="*/ 7034 w 196948"/>
              <a:gd name="connsiteY1" fmla="*/ 105508 h 710419"/>
              <a:gd name="connsiteX2" fmla="*/ 0 w 196948"/>
              <a:gd name="connsiteY2" fmla="*/ 710419 h 71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710419">
                <a:moveTo>
                  <a:pt x="196948" y="0"/>
                </a:moveTo>
                <a:lnTo>
                  <a:pt x="7034" y="105508"/>
                </a:lnTo>
                <a:cubicBezTo>
                  <a:pt x="4689" y="307145"/>
                  <a:pt x="2345" y="508782"/>
                  <a:pt x="0" y="710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B172CD-0596-473F-9DAE-656BDA3733F0}"/>
              </a:ext>
            </a:extLst>
          </p:cNvPr>
          <p:cNvSpPr/>
          <p:nvPr/>
        </p:nvSpPr>
        <p:spPr>
          <a:xfrm>
            <a:off x="4438357" y="2440745"/>
            <a:ext cx="196948" cy="668215"/>
          </a:xfrm>
          <a:custGeom>
            <a:avLst/>
            <a:gdLst>
              <a:gd name="connsiteX0" fmla="*/ 196948 w 196948"/>
              <a:gd name="connsiteY0" fmla="*/ 0 h 668215"/>
              <a:gd name="connsiteX1" fmla="*/ 0 w 196948"/>
              <a:gd name="connsiteY1" fmla="*/ 63304 h 668215"/>
              <a:gd name="connsiteX2" fmla="*/ 14068 w 196948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668215">
                <a:moveTo>
                  <a:pt x="196948" y="0"/>
                </a:moveTo>
                <a:lnTo>
                  <a:pt x="0" y="63304"/>
                </a:lnTo>
                <a:lnTo>
                  <a:pt x="14068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1F0ADB-DC00-4559-AB24-E5E1BC411D8B}"/>
              </a:ext>
            </a:extLst>
          </p:cNvPr>
          <p:cNvSpPr/>
          <p:nvPr/>
        </p:nvSpPr>
        <p:spPr>
          <a:xfrm>
            <a:off x="3720905" y="2398542"/>
            <a:ext cx="211015" cy="668215"/>
          </a:xfrm>
          <a:custGeom>
            <a:avLst/>
            <a:gdLst>
              <a:gd name="connsiteX0" fmla="*/ 211015 w 211015"/>
              <a:gd name="connsiteY0" fmla="*/ 0 h 668215"/>
              <a:gd name="connsiteX1" fmla="*/ 0 w 211015"/>
              <a:gd name="connsiteY1" fmla="*/ 140676 h 668215"/>
              <a:gd name="connsiteX2" fmla="*/ 21101 w 211015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5" h="668215">
                <a:moveTo>
                  <a:pt x="211015" y="0"/>
                </a:moveTo>
                <a:lnTo>
                  <a:pt x="0" y="140676"/>
                </a:lnTo>
                <a:lnTo>
                  <a:pt x="21101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ECCB8C-528D-48FD-8A1C-4CCCCA16FA68}"/>
              </a:ext>
            </a:extLst>
          </p:cNvPr>
          <p:cNvSpPr/>
          <p:nvPr/>
        </p:nvSpPr>
        <p:spPr>
          <a:xfrm>
            <a:off x="3418449" y="1688123"/>
            <a:ext cx="520505" cy="1385668"/>
          </a:xfrm>
          <a:custGeom>
            <a:avLst/>
            <a:gdLst>
              <a:gd name="connsiteX0" fmla="*/ 520505 w 520505"/>
              <a:gd name="connsiteY0" fmla="*/ 0 h 1385668"/>
              <a:gd name="connsiteX1" fmla="*/ 91440 w 520505"/>
              <a:gd name="connsiteY1" fmla="*/ 211015 h 1385668"/>
              <a:gd name="connsiteX2" fmla="*/ 0 w 520505"/>
              <a:gd name="connsiteY2" fmla="*/ 724486 h 1385668"/>
              <a:gd name="connsiteX3" fmla="*/ 35169 w 520505"/>
              <a:gd name="connsiteY3" fmla="*/ 1385668 h 13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505" h="1385668">
                <a:moveTo>
                  <a:pt x="520505" y="0"/>
                </a:moveTo>
                <a:lnTo>
                  <a:pt x="91440" y="211015"/>
                </a:lnTo>
                <a:lnTo>
                  <a:pt x="0" y="724486"/>
                </a:lnTo>
                <a:lnTo>
                  <a:pt x="35169" y="138566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65E33A-E43F-4CDA-857A-EBB8B5AC6A9D}"/>
              </a:ext>
            </a:extLst>
          </p:cNvPr>
          <p:cNvSpPr/>
          <p:nvPr/>
        </p:nvSpPr>
        <p:spPr>
          <a:xfrm>
            <a:off x="3115994" y="2405575"/>
            <a:ext cx="288388" cy="647114"/>
          </a:xfrm>
          <a:custGeom>
            <a:avLst/>
            <a:gdLst>
              <a:gd name="connsiteX0" fmla="*/ 288388 w 288388"/>
              <a:gd name="connsiteY0" fmla="*/ 0 h 647114"/>
              <a:gd name="connsiteX1" fmla="*/ 42203 w 288388"/>
              <a:gd name="connsiteY1" fmla="*/ 98474 h 647114"/>
              <a:gd name="connsiteX2" fmla="*/ 0 w 288388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388" h="647114">
                <a:moveTo>
                  <a:pt x="288388" y="0"/>
                </a:moveTo>
                <a:lnTo>
                  <a:pt x="42203" y="98474"/>
                </a:lnTo>
                <a:lnTo>
                  <a:pt x="0" y="647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E934EF8-FBAB-4878-B272-AD20992002A4}"/>
              </a:ext>
            </a:extLst>
          </p:cNvPr>
          <p:cNvSpPr/>
          <p:nvPr/>
        </p:nvSpPr>
        <p:spPr>
          <a:xfrm>
            <a:off x="2419643" y="1667022"/>
            <a:ext cx="1491175" cy="1448972"/>
          </a:xfrm>
          <a:custGeom>
            <a:avLst/>
            <a:gdLst>
              <a:gd name="connsiteX0" fmla="*/ 1491175 w 1491175"/>
              <a:gd name="connsiteY0" fmla="*/ 21101 h 1448972"/>
              <a:gd name="connsiteX1" fmla="*/ 0 w 1491175"/>
              <a:gd name="connsiteY1" fmla="*/ 0 h 1448972"/>
              <a:gd name="connsiteX2" fmla="*/ 0 w 1491175"/>
              <a:gd name="connsiteY2" fmla="*/ 436098 h 1448972"/>
              <a:gd name="connsiteX3" fmla="*/ 168812 w 1491175"/>
              <a:gd name="connsiteY3" fmla="*/ 724486 h 1448972"/>
              <a:gd name="connsiteX4" fmla="*/ 218049 w 1491175"/>
              <a:gd name="connsiteY4" fmla="*/ 1448972 h 14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175" h="1448972">
                <a:moveTo>
                  <a:pt x="1491175" y="21101"/>
                </a:moveTo>
                <a:lnTo>
                  <a:pt x="0" y="0"/>
                </a:lnTo>
                <a:lnTo>
                  <a:pt x="0" y="436098"/>
                </a:lnTo>
                <a:lnTo>
                  <a:pt x="168812" y="724486"/>
                </a:lnTo>
                <a:lnTo>
                  <a:pt x="218049" y="14489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9C7918-E872-48EB-A07F-0E190E07FD0C}"/>
              </a:ext>
            </a:extLst>
          </p:cNvPr>
          <p:cNvSpPr/>
          <p:nvPr/>
        </p:nvSpPr>
        <p:spPr>
          <a:xfrm>
            <a:off x="2356338" y="2391508"/>
            <a:ext cx="203982" cy="710418"/>
          </a:xfrm>
          <a:custGeom>
            <a:avLst/>
            <a:gdLst>
              <a:gd name="connsiteX0" fmla="*/ 203982 w 203982"/>
              <a:gd name="connsiteY0" fmla="*/ 0 h 710418"/>
              <a:gd name="connsiteX1" fmla="*/ 7034 w 203982"/>
              <a:gd name="connsiteY1" fmla="*/ 147710 h 710418"/>
              <a:gd name="connsiteX2" fmla="*/ 0 w 203982"/>
              <a:gd name="connsiteY2" fmla="*/ 710418 h 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2" h="710418">
                <a:moveTo>
                  <a:pt x="203982" y="0"/>
                </a:moveTo>
                <a:lnTo>
                  <a:pt x="7034" y="147710"/>
                </a:lnTo>
                <a:cubicBezTo>
                  <a:pt x="4689" y="335279"/>
                  <a:pt x="2345" y="522849"/>
                  <a:pt x="0" y="710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E3D7B3-1933-44DD-A2A5-1722DDAD76FF}"/>
              </a:ext>
            </a:extLst>
          </p:cNvPr>
          <p:cNvSpPr/>
          <p:nvPr/>
        </p:nvSpPr>
        <p:spPr>
          <a:xfrm>
            <a:off x="1955409" y="1906172"/>
            <a:ext cx="407963" cy="1181686"/>
          </a:xfrm>
          <a:custGeom>
            <a:avLst/>
            <a:gdLst>
              <a:gd name="connsiteX0" fmla="*/ 407963 w 407963"/>
              <a:gd name="connsiteY0" fmla="*/ 0 h 1181686"/>
              <a:gd name="connsiteX1" fmla="*/ 0 w 407963"/>
              <a:gd name="connsiteY1" fmla="*/ 98474 h 1181686"/>
              <a:gd name="connsiteX2" fmla="*/ 14068 w 407963"/>
              <a:gd name="connsiteY2" fmla="*/ 534573 h 1181686"/>
              <a:gd name="connsiteX3" fmla="*/ 105508 w 407963"/>
              <a:gd name="connsiteY3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63" h="1181686">
                <a:moveTo>
                  <a:pt x="407963" y="0"/>
                </a:moveTo>
                <a:lnTo>
                  <a:pt x="0" y="98474"/>
                </a:lnTo>
                <a:lnTo>
                  <a:pt x="14068" y="534573"/>
                </a:lnTo>
                <a:lnTo>
                  <a:pt x="105508" y="118168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3C1C6B-9B55-4C9E-8534-56F8CEB48BDE}"/>
              </a:ext>
            </a:extLst>
          </p:cNvPr>
          <p:cNvSpPr/>
          <p:nvPr/>
        </p:nvSpPr>
        <p:spPr>
          <a:xfrm>
            <a:off x="1758462" y="2426677"/>
            <a:ext cx="253218" cy="703385"/>
          </a:xfrm>
          <a:custGeom>
            <a:avLst/>
            <a:gdLst>
              <a:gd name="connsiteX0" fmla="*/ 253218 w 253218"/>
              <a:gd name="connsiteY0" fmla="*/ 0 h 703385"/>
              <a:gd name="connsiteX1" fmla="*/ 49236 w 253218"/>
              <a:gd name="connsiteY1" fmla="*/ 112541 h 703385"/>
              <a:gd name="connsiteX2" fmla="*/ 0 w 253218"/>
              <a:gd name="connsiteY2" fmla="*/ 703385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218" h="703385">
                <a:moveTo>
                  <a:pt x="253218" y="0"/>
                </a:moveTo>
                <a:lnTo>
                  <a:pt x="49236" y="112541"/>
                </a:lnTo>
                <a:lnTo>
                  <a:pt x="0" y="70338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174E1-2B82-4F5B-9F01-D7CF9AAC9C8A}"/>
              </a:ext>
            </a:extLst>
          </p:cNvPr>
          <p:cNvSpPr/>
          <p:nvPr/>
        </p:nvSpPr>
        <p:spPr>
          <a:xfrm>
            <a:off x="1216855" y="1505243"/>
            <a:ext cx="3270739" cy="1610751"/>
          </a:xfrm>
          <a:custGeom>
            <a:avLst/>
            <a:gdLst>
              <a:gd name="connsiteX0" fmla="*/ 3270739 w 3270739"/>
              <a:gd name="connsiteY0" fmla="*/ 0 h 1610751"/>
              <a:gd name="connsiteX1" fmla="*/ 77373 w 3270739"/>
              <a:gd name="connsiteY1" fmla="*/ 70339 h 1610751"/>
              <a:gd name="connsiteX2" fmla="*/ 0 w 3270739"/>
              <a:gd name="connsiteY2" fmla="*/ 492369 h 1610751"/>
              <a:gd name="connsiteX3" fmla="*/ 105508 w 3270739"/>
              <a:gd name="connsiteY3" fmla="*/ 984739 h 1610751"/>
              <a:gd name="connsiteX4" fmla="*/ 98474 w 3270739"/>
              <a:gd name="connsiteY4" fmla="*/ 1610751 h 161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739" h="1610751">
                <a:moveTo>
                  <a:pt x="3270739" y="0"/>
                </a:moveTo>
                <a:lnTo>
                  <a:pt x="77373" y="70339"/>
                </a:lnTo>
                <a:lnTo>
                  <a:pt x="0" y="492369"/>
                </a:lnTo>
                <a:lnTo>
                  <a:pt x="105508" y="984739"/>
                </a:lnTo>
                <a:cubicBezTo>
                  <a:pt x="103163" y="1193410"/>
                  <a:pt x="100819" y="1402080"/>
                  <a:pt x="98474" y="1610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6D2AC5-87E7-49F0-98D0-F2D75F0DD750}"/>
              </a:ext>
            </a:extLst>
          </p:cNvPr>
          <p:cNvSpPr/>
          <p:nvPr/>
        </p:nvSpPr>
        <p:spPr>
          <a:xfrm>
            <a:off x="717452" y="1786597"/>
            <a:ext cx="562708" cy="1315329"/>
          </a:xfrm>
          <a:custGeom>
            <a:avLst/>
            <a:gdLst>
              <a:gd name="connsiteX0" fmla="*/ 562708 w 562708"/>
              <a:gd name="connsiteY0" fmla="*/ 0 h 1315329"/>
              <a:gd name="connsiteX1" fmla="*/ 7034 w 562708"/>
              <a:gd name="connsiteY1" fmla="*/ 119575 h 1315329"/>
              <a:gd name="connsiteX2" fmla="*/ 35170 w 562708"/>
              <a:gd name="connsiteY2" fmla="*/ 668215 h 1315329"/>
              <a:gd name="connsiteX3" fmla="*/ 0 w 562708"/>
              <a:gd name="connsiteY3" fmla="*/ 1315329 h 131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08" h="1315329">
                <a:moveTo>
                  <a:pt x="562708" y="0"/>
                </a:moveTo>
                <a:lnTo>
                  <a:pt x="7034" y="119575"/>
                </a:lnTo>
                <a:lnTo>
                  <a:pt x="35170" y="668215"/>
                </a:lnTo>
                <a:lnTo>
                  <a:pt x="0" y="13153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611F02-2D07-4187-BBE8-36FDD2E44805}"/>
              </a:ext>
            </a:extLst>
          </p:cNvPr>
          <p:cNvSpPr/>
          <p:nvPr/>
        </p:nvSpPr>
        <p:spPr>
          <a:xfrm>
            <a:off x="443132" y="2419643"/>
            <a:ext cx="302456" cy="689317"/>
          </a:xfrm>
          <a:custGeom>
            <a:avLst/>
            <a:gdLst>
              <a:gd name="connsiteX0" fmla="*/ 302456 w 302456"/>
              <a:gd name="connsiteY0" fmla="*/ 0 h 689317"/>
              <a:gd name="connsiteX1" fmla="*/ 35170 w 302456"/>
              <a:gd name="connsiteY1" fmla="*/ 105508 h 689317"/>
              <a:gd name="connsiteX2" fmla="*/ 0 w 302456"/>
              <a:gd name="connsiteY2" fmla="*/ 689317 h 6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56" h="689317">
                <a:moveTo>
                  <a:pt x="302456" y="0"/>
                </a:moveTo>
                <a:lnTo>
                  <a:pt x="35170" y="105508"/>
                </a:lnTo>
                <a:lnTo>
                  <a:pt x="0" y="6893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8395F90-083D-4D06-9FF5-39B373EA8C00}"/>
              </a:ext>
            </a:extLst>
          </p:cNvPr>
          <p:cNvSpPr/>
          <p:nvPr/>
        </p:nvSpPr>
        <p:spPr>
          <a:xfrm>
            <a:off x="1041009" y="2426677"/>
            <a:ext cx="274320" cy="682283"/>
          </a:xfrm>
          <a:custGeom>
            <a:avLst/>
            <a:gdLst>
              <a:gd name="connsiteX0" fmla="*/ 274320 w 274320"/>
              <a:gd name="connsiteY0" fmla="*/ 0 h 682283"/>
              <a:gd name="connsiteX1" fmla="*/ 0 w 274320"/>
              <a:gd name="connsiteY1" fmla="*/ 105508 h 682283"/>
              <a:gd name="connsiteX2" fmla="*/ 0 w 274320"/>
              <a:gd name="connsiteY2" fmla="*/ 682283 h 6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" h="682283">
                <a:moveTo>
                  <a:pt x="274320" y="0"/>
                </a:moveTo>
                <a:lnTo>
                  <a:pt x="0" y="105508"/>
                </a:lnTo>
                <a:lnTo>
                  <a:pt x="0" y="6822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03A287-2F7D-437B-829B-FCA25271AA66}"/>
              </a:ext>
            </a:extLst>
          </p:cNvPr>
          <p:cNvSpPr/>
          <p:nvPr/>
        </p:nvSpPr>
        <p:spPr>
          <a:xfrm>
            <a:off x="1308295" y="2447778"/>
            <a:ext cx="2609557" cy="1638887"/>
          </a:xfrm>
          <a:custGeom>
            <a:avLst/>
            <a:gdLst>
              <a:gd name="connsiteX0" fmla="*/ 0 w 2609557"/>
              <a:gd name="connsiteY0" fmla="*/ 0 h 1638887"/>
              <a:gd name="connsiteX1" fmla="*/ 2609557 w 2609557"/>
              <a:gd name="connsiteY1" fmla="*/ 1638887 h 163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557" h="1638887">
                <a:moveTo>
                  <a:pt x="0" y="0"/>
                </a:moveTo>
                <a:lnTo>
                  <a:pt x="2609557" y="1638887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CAC0FD-B789-4BD0-BDDE-C096AC6EBED7}"/>
              </a:ext>
            </a:extLst>
          </p:cNvPr>
          <p:cNvSpPr/>
          <p:nvPr/>
        </p:nvSpPr>
        <p:spPr>
          <a:xfrm>
            <a:off x="1055077" y="2532185"/>
            <a:ext cx="2546252" cy="1561513"/>
          </a:xfrm>
          <a:custGeom>
            <a:avLst/>
            <a:gdLst>
              <a:gd name="connsiteX0" fmla="*/ 0 w 2546252"/>
              <a:gd name="connsiteY0" fmla="*/ 0 h 1561513"/>
              <a:gd name="connsiteX1" fmla="*/ 2546252 w 2546252"/>
              <a:gd name="connsiteY1" fmla="*/ 1561513 h 15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6252" h="1561513">
                <a:moveTo>
                  <a:pt x="0" y="0"/>
                </a:moveTo>
                <a:lnTo>
                  <a:pt x="2546252" y="1561513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E80310-B784-4DB5-8093-654B4479FA2F}"/>
              </a:ext>
            </a:extLst>
          </p:cNvPr>
          <p:cNvSpPr/>
          <p:nvPr/>
        </p:nvSpPr>
        <p:spPr>
          <a:xfrm>
            <a:off x="3861582" y="4058529"/>
            <a:ext cx="879230" cy="1139483"/>
          </a:xfrm>
          <a:custGeom>
            <a:avLst/>
            <a:gdLst>
              <a:gd name="connsiteX0" fmla="*/ 0 w 879230"/>
              <a:gd name="connsiteY0" fmla="*/ 0 h 1139483"/>
              <a:gd name="connsiteX1" fmla="*/ 710418 w 879230"/>
              <a:gd name="connsiteY1" fmla="*/ 562708 h 1139483"/>
              <a:gd name="connsiteX2" fmla="*/ 879230 w 879230"/>
              <a:gd name="connsiteY2" fmla="*/ 654148 h 1139483"/>
              <a:gd name="connsiteX3" fmla="*/ 872196 w 879230"/>
              <a:gd name="connsiteY3" fmla="*/ 1139483 h 11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1139483">
                <a:moveTo>
                  <a:pt x="0" y="0"/>
                </a:moveTo>
                <a:lnTo>
                  <a:pt x="710418" y="562708"/>
                </a:lnTo>
                <a:lnTo>
                  <a:pt x="879230" y="654148"/>
                </a:lnTo>
                <a:lnTo>
                  <a:pt x="872196" y="11394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5035B1-27E0-476E-8F3D-FA45FF116826}"/>
              </a:ext>
            </a:extLst>
          </p:cNvPr>
          <p:cNvSpPr/>
          <p:nvPr/>
        </p:nvSpPr>
        <p:spPr>
          <a:xfrm>
            <a:off x="3854548" y="4107766"/>
            <a:ext cx="225083" cy="1104314"/>
          </a:xfrm>
          <a:custGeom>
            <a:avLst/>
            <a:gdLst>
              <a:gd name="connsiteX0" fmla="*/ 0 w 225083"/>
              <a:gd name="connsiteY0" fmla="*/ 0 h 1104314"/>
              <a:gd name="connsiteX1" fmla="*/ 126609 w 225083"/>
              <a:gd name="connsiteY1" fmla="*/ 485336 h 1104314"/>
              <a:gd name="connsiteX2" fmla="*/ 225083 w 225083"/>
              <a:gd name="connsiteY2" fmla="*/ 633046 h 1104314"/>
              <a:gd name="connsiteX3" fmla="*/ 225083 w 225083"/>
              <a:gd name="connsiteY3" fmla="*/ 1104314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1104314">
                <a:moveTo>
                  <a:pt x="0" y="0"/>
                </a:moveTo>
                <a:lnTo>
                  <a:pt x="126609" y="485336"/>
                </a:lnTo>
                <a:lnTo>
                  <a:pt x="225083" y="633046"/>
                </a:lnTo>
                <a:lnTo>
                  <a:pt x="225083" y="11043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8DF937-45F2-416C-99CD-31E5F29593ED}"/>
              </a:ext>
            </a:extLst>
          </p:cNvPr>
          <p:cNvSpPr/>
          <p:nvPr/>
        </p:nvSpPr>
        <p:spPr>
          <a:xfrm>
            <a:off x="3432517" y="4107766"/>
            <a:ext cx="429065" cy="1125416"/>
          </a:xfrm>
          <a:custGeom>
            <a:avLst/>
            <a:gdLst>
              <a:gd name="connsiteX0" fmla="*/ 429065 w 429065"/>
              <a:gd name="connsiteY0" fmla="*/ 0 h 1125416"/>
              <a:gd name="connsiteX1" fmla="*/ 0 w 429065"/>
              <a:gd name="connsiteY1" fmla="*/ 576776 h 1125416"/>
              <a:gd name="connsiteX2" fmla="*/ 21101 w 429065"/>
              <a:gd name="connsiteY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5" h="1125416">
                <a:moveTo>
                  <a:pt x="429065" y="0"/>
                </a:moveTo>
                <a:lnTo>
                  <a:pt x="0" y="576776"/>
                </a:lnTo>
                <a:lnTo>
                  <a:pt x="21101" y="11254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E4521B-77DE-4696-B1F7-739B84EC450C}"/>
              </a:ext>
            </a:extLst>
          </p:cNvPr>
          <p:cNvSpPr/>
          <p:nvPr/>
        </p:nvSpPr>
        <p:spPr>
          <a:xfrm>
            <a:off x="3523957" y="4079631"/>
            <a:ext cx="260252" cy="1083212"/>
          </a:xfrm>
          <a:custGeom>
            <a:avLst/>
            <a:gdLst>
              <a:gd name="connsiteX0" fmla="*/ 0 w 260252"/>
              <a:gd name="connsiteY0" fmla="*/ 0 h 1083212"/>
              <a:gd name="connsiteX1" fmla="*/ 260252 w 260252"/>
              <a:gd name="connsiteY1" fmla="*/ 626012 h 1083212"/>
              <a:gd name="connsiteX2" fmla="*/ 260252 w 260252"/>
              <a:gd name="connsiteY2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52" h="1083212">
                <a:moveTo>
                  <a:pt x="0" y="0"/>
                </a:moveTo>
                <a:lnTo>
                  <a:pt x="260252" y="626012"/>
                </a:lnTo>
                <a:lnTo>
                  <a:pt x="260252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4EE8F6-930F-432C-A379-87BB5654172A}"/>
              </a:ext>
            </a:extLst>
          </p:cNvPr>
          <p:cNvSpPr/>
          <p:nvPr/>
        </p:nvSpPr>
        <p:spPr>
          <a:xfrm>
            <a:off x="3495822" y="4065563"/>
            <a:ext cx="963636" cy="1146517"/>
          </a:xfrm>
          <a:custGeom>
            <a:avLst/>
            <a:gdLst>
              <a:gd name="connsiteX0" fmla="*/ 0 w 963636"/>
              <a:gd name="connsiteY0" fmla="*/ 0 h 1146517"/>
              <a:gd name="connsiteX1" fmla="*/ 963636 w 963636"/>
              <a:gd name="connsiteY1" fmla="*/ 611945 h 1146517"/>
              <a:gd name="connsiteX2" fmla="*/ 956603 w 963636"/>
              <a:gd name="connsiteY2" fmla="*/ 1146517 h 114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636" h="1146517">
                <a:moveTo>
                  <a:pt x="0" y="0"/>
                </a:moveTo>
                <a:lnTo>
                  <a:pt x="963636" y="611945"/>
                </a:lnTo>
                <a:cubicBezTo>
                  <a:pt x="961292" y="790136"/>
                  <a:pt x="958947" y="968326"/>
                  <a:pt x="956603" y="11465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65F7C7-C50E-4413-A9B8-3A43C9C80702}"/>
              </a:ext>
            </a:extLst>
          </p:cNvPr>
          <p:cNvSpPr/>
          <p:nvPr/>
        </p:nvSpPr>
        <p:spPr>
          <a:xfrm>
            <a:off x="3158197" y="4100732"/>
            <a:ext cx="379828" cy="1097280"/>
          </a:xfrm>
          <a:custGeom>
            <a:avLst/>
            <a:gdLst>
              <a:gd name="connsiteX0" fmla="*/ 379828 w 379828"/>
              <a:gd name="connsiteY0" fmla="*/ 0 h 1097280"/>
              <a:gd name="connsiteX1" fmla="*/ 0 w 379828"/>
              <a:gd name="connsiteY1" fmla="*/ 618979 h 1097280"/>
              <a:gd name="connsiteX2" fmla="*/ 42203 w 379828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828" h="1097280">
                <a:moveTo>
                  <a:pt x="379828" y="0"/>
                </a:moveTo>
                <a:lnTo>
                  <a:pt x="0" y="618979"/>
                </a:lnTo>
                <a:lnTo>
                  <a:pt x="42203" y="10972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A1DB8C-2EE8-4A26-8019-924B311EF6F1}"/>
              </a:ext>
            </a:extLst>
          </p:cNvPr>
          <p:cNvSpPr/>
          <p:nvPr/>
        </p:nvSpPr>
        <p:spPr>
          <a:xfrm>
            <a:off x="2855742" y="4128868"/>
            <a:ext cx="1041009" cy="1076178"/>
          </a:xfrm>
          <a:custGeom>
            <a:avLst/>
            <a:gdLst>
              <a:gd name="connsiteX0" fmla="*/ 1041009 w 1041009"/>
              <a:gd name="connsiteY0" fmla="*/ 0 h 1076178"/>
              <a:gd name="connsiteX1" fmla="*/ 35169 w 1041009"/>
              <a:gd name="connsiteY1" fmla="*/ 576775 h 1076178"/>
              <a:gd name="connsiteX2" fmla="*/ 0 w 1041009"/>
              <a:gd name="connsiteY2" fmla="*/ 1076178 h 10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009" h="1076178">
                <a:moveTo>
                  <a:pt x="1041009" y="0"/>
                </a:moveTo>
                <a:lnTo>
                  <a:pt x="35169" y="576775"/>
                </a:lnTo>
                <a:lnTo>
                  <a:pt x="0" y="10761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880B3E-8E77-4E92-AF1A-B9FFB33D18C5}"/>
              </a:ext>
            </a:extLst>
          </p:cNvPr>
          <p:cNvSpPr/>
          <p:nvPr/>
        </p:nvSpPr>
        <p:spPr>
          <a:xfrm>
            <a:off x="2574388" y="4114800"/>
            <a:ext cx="956603" cy="1083212"/>
          </a:xfrm>
          <a:custGeom>
            <a:avLst/>
            <a:gdLst>
              <a:gd name="connsiteX0" fmla="*/ 956603 w 956603"/>
              <a:gd name="connsiteY0" fmla="*/ 0 h 1083212"/>
              <a:gd name="connsiteX1" fmla="*/ 161778 w 956603"/>
              <a:gd name="connsiteY1" fmla="*/ 471268 h 1083212"/>
              <a:gd name="connsiteX2" fmla="*/ 7034 w 956603"/>
              <a:gd name="connsiteY2" fmla="*/ 597877 h 1083212"/>
              <a:gd name="connsiteX3" fmla="*/ 0 w 956603"/>
              <a:gd name="connsiteY3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603" h="1083212">
                <a:moveTo>
                  <a:pt x="956603" y="0"/>
                </a:moveTo>
                <a:lnTo>
                  <a:pt x="161778" y="471268"/>
                </a:lnTo>
                <a:lnTo>
                  <a:pt x="7034" y="597877"/>
                </a:lnTo>
                <a:lnTo>
                  <a:pt x="0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0301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”message” or ”rawmessage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Possible preprocessing and numeric conversion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Proper vs. unconventional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detection algorithm training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likely this row is an anomaly?”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Append ticket timestamps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Compress to time frames (week)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Add statistical values to conserve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values vs. without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algorithm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Normal score and evaluation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”Based on learning data, how many tickets are to be expected in this time frame?”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Algorithm estimation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Selecting the most promising branches for final tests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Compare component combinations</a:t>
            </a:r>
            <a:br>
              <a:rPr lang="fi-FI" dirty="0"/>
            </a:br>
            <a:r>
              <a:rPr lang="fi-FI" dirty="0"/>
              <a:t>with No-Anomalies-branch (NA)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Significantly better than NA</a:t>
            </a:r>
            <a:br>
              <a:rPr lang="fi-FI" dirty="0"/>
            </a:br>
            <a:r>
              <a:rPr lang="fi-FI" dirty="0"/>
              <a:t>= phase 1 anomalies and ticket count correlates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metrics compared: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Coefficient of determination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Predictive power of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0-1, higher the better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Mean absolute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How close the predictions are to actual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0-x, lower the better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B3808-CA91-4B35-A1B7-27DC623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26" y="1160624"/>
            <a:ext cx="3782955" cy="44294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FD9405C-F56D-4C8A-8B1C-E5CF3264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195" y="1959775"/>
            <a:ext cx="3838640" cy="2938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18734E-1007-44A6-854E-A16784DE14B4}"/>
              </a:ext>
            </a:extLst>
          </p:cNvPr>
          <p:cNvSpPr/>
          <p:nvPr/>
        </p:nvSpPr>
        <p:spPr>
          <a:xfrm>
            <a:off x="8161037" y="4328863"/>
            <a:ext cx="3782955" cy="290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EBAEE-6D1D-4207-A900-D5DFBD0172E0}"/>
              </a:ext>
            </a:extLst>
          </p:cNvPr>
          <p:cNvSpPr/>
          <p:nvPr/>
        </p:nvSpPr>
        <p:spPr>
          <a:xfrm>
            <a:off x="4205522" y="2459245"/>
            <a:ext cx="3806977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121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Oy Samlink Ab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/>
              <a:t>Founded 1994</a:t>
            </a:r>
          </a:p>
          <a:p>
            <a:r>
              <a:rPr lang="fi-FI" dirty="0"/>
              <a:t>Now part of Kyndryl</a:t>
            </a:r>
          </a:p>
          <a:p>
            <a:r>
              <a:rPr lang="fi-FI" dirty="0"/>
              <a:t>IT solutions to banks</a:t>
            </a:r>
          </a:p>
          <a:p>
            <a:r>
              <a:rPr lang="fi-FI" dirty="0"/>
              <a:t>	Eg. basic banking system, codeapp…</a:t>
            </a:r>
          </a:p>
          <a:p>
            <a:r>
              <a:rPr lang="fi-FI" dirty="0"/>
              <a:t>	+ Java &amp; Microsoft technologies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Final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Unsatisfying observations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Fresh production data for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Best branches selected for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No correlation found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262DC4FC-E012-40D6-B131-6505C43A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10195"/>
            <a:ext cx="6541325" cy="21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</p:spTree>
    <p:extLst>
      <p:ext uri="{BB962C8B-B14F-4D97-AF65-F5344CB8AC3E}">
        <p14:creationId xmlns:p14="http://schemas.microsoft.com/office/powerpoint/2010/main" val="362515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77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3F7C19-73DF-44C9-BF0C-4CC4547A036C}"/>
              </a:ext>
            </a:extLst>
          </p:cNvPr>
          <p:cNvSpPr txBox="1">
            <a:spLocks/>
          </p:cNvSpPr>
          <p:nvPr/>
        </p:nvSpPr>
        <p:spPr>
          <a:xfrm>
            <a:off x="3270110" y="4461667"/>
            <a:ext cx="2587272" cy="196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on algorithm parameters</a:t>
            </a:r>
          </a:p>
          <a:p>
            <a:pPr lvl="1"/>
            <a:r>
              <a:rPr lang="en-US" dirty="0"/>
              <a:t>Only default parameters used</a:t>
            </a:r>
          </a:p>
          <a:p>
            <a:r>
              <a:rPr lang="en-US" dirty="0"/>
              <a:t>Time frame shifting</a:t>
            </a:r>
          </a:p>
          <a:p>
            <a:pPr lvl="1"/>
            <a:r>
              <a:rPr lang="en-US" dirty="0"/>
              <a:t>Mon-Sun -&gt; Sat-Fri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AB753385-9126-46AF-9750-AF51095266C6}"/>
              </a:ext>
            </a:extLst>
          </p:cNvPr>
          <p:cNvSpPr txBox="1">
            <a:spLocks/>
          </p:cNvSpPr>
          <p:nvPr/>
        </p:nvSpPr>
        <p:spPr>
          <a:xfrm>
            <a:off x="3270111" y="3429000"/>
            <a:ext cx="2590799" cy="593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547AAB-1B34-40D8-AC7F-7DE8A2508BEA}"/>
              </a:ext>
            </a:extLst>
          </p:cNvPr>
          <p:cNvSpPr txBox="1">
            <a:spLocks/>
          </p:cNvSpPr>
          <p:nvPr/>
        </p:nvSpPr>
        <p:spPr>
          <a:xfrm>
            <a:off x="3274681" y="4162210"/>
            <a:ext cx="2977556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Paremeter tuning, time frame adjusting</a:t>
            </a:r>
          </a:p>
        </p:txBody>
      </p:sp>
    </p:spTree>
    <p:extLst>
      <p:ext uri="{BB962C8B-B14F-4D97-AF65-F5344CB8AC3E}">
        <p14:creationId xmlns:p14="http://schemas.microsoft.com/office/powerpoint/2010/main" val="214565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1A2E-B9E9-416D-B4F8-0CFA95A883B4}"/>
              </a:ext>
            </a:extLst>
          </p:cNvPr>
          <p:cNvSpPr txBox="1"/>
          <p:nvPr/>
        </p:nvSpPr>
        <p:spPr>
          <a:xfrm>
            <a:off x="2203508" y="3121223"/>
            <a:ext cx="38771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4000" dirty="0">
                <a:solidFill>
                  <a:schemeClr val="bg1"/>
                </a:solidFill>
                <a:latin typeface="+mj-lt"/>
              </a:rPr>
              <a:t>Time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653775"/>
              </p:ext>
            </p:extLst>
          </p:nvPr>
        </p:nvGraphicFramePr>
        <p:xfrm>
          <a:off x="228600" y="1166033"/>
          <a:ext cx="9695688" cy="199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 https://towardsdatascience.com/machine-learning-types-2-c1291d4f04b1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[2] https://blogs.sas.com/content/subconsciousmusings/2020/12/09/machine-learning-algorithm-use/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[3] https://www.altexsoft.com/blog/datascience/comparing-machine-learning-as-a-service-amazon-microsoft-azure-google-cloud-ai-ibm-watson/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[4] F. Stulp and O. Sigaud, “Many regression algorithms, one unified model: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review,” Neural Networks, vol. 69, pp. 60–79, 2015.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logs</a:t>
            </a:r>
          </a:p>
          <a:p>
            <a:r>
              <a:rPr lang="fi-FI" sz="1200" dirty="0"/>
              <a:t>Verbose</a:t>
            </a:r>
          </a:p>
          <a:p>
            <a:r>
              <a:rPr lang="fi-FI" sz="1200" dirty="0"/>
              <a:t>Laborous to analyze manually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Benefits</a:t>
            </a:r>
          </a:p>
          <a:p>
            <a:r>
              <a:rPr lang="fi-FI" dirty="0"/>
              <a:t>Reduce labour</a:t>
            </a:r>
          </a:p>
          <a:p>
            <a:r>
              <a:rPr lang="fi-FI" dirty="0"/>
              <a:t>Faster error fixing</a:t>
            </a:r>
          </a:p>
          <a:p>
            <a:r>
              <a:rPr lang="fi-FI" dirty="0"/>
              <a:t>Improved customer satisfaction</a:t>
            </a:r>
          </a:p>
          <a:p>
            <a:r>
              <a:rPr lang="fi-FI" dirty="0"/>
              <a:t>Machine learning capability</a:t>
            </a:r>
          </a:p>
        </p:txBody>
      </p:sp>
    </p:spTree>
    <p:extLst>
      <p:ext uri="{BB962C8B-B14F-4D97-AF65-F5344CB8AC3E}">
        <p14:creationId xmlns:p14="http://schemas.microsoft.com/office/powerpoint/2010/main" val="3354817270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7935</TotalTime>
  <Words>5938</Words>
  <Application>Microsoft Office PowerPoint</Application>
  <PresentationFormat>Widescreen</PresentationFormat>
  <Paragraphs>1204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Cambria Math</vt:lpstr>
      <vt:lpstr>Courier New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Oy Samlink Ab</vt:lpstr>
      <vt:lpstr>Background – Motivation</vt:lpstr>
      <vt:lpstr>Background – Motivation</vt:lpstr>
      <vt:lpstr>Background – Motivation</vt:lpstr>
      <vt:lpstr>Background – Objectives</vt:lpstr>
      <vt:lpstr>Background – Objectives</vt:lpstr>
      <vt:lpstr>PowerPoint Presentation</vt:lpstr>
      <vt:lpstr>PowerPoint Presentation</vt:lpstr>
      <vt:lpstr>Cloud ML platforms</vt:lpstr>
      <vt:lpstr>Machine learning algorithms</vt:lpstr>
      <vt:lpstr>Machine learning algorithms</vt:lpstr>
      <vt:lpstr>Regression analysis</vt:lpstr>
      <vt:lpstr>Principal component analysis (PCA)</vt:lpstr>
      <vt:lpstr>Principal component analysis (PCA)</vt:lpstr>
      <vt:lpstr>Principal component analysis (PCA)</vt:lpstr>
      <vt:lpstr>Principal component analysis (PCA)</vt:lpstr>
      <vt:lpstr>N-gram features and feature hashing</vt:lpstr>
      <vt:lpstr>N-gram features and feature hashing</vt:lpstr>
      <vt:lpstr>Robotic process automation</vt:lpstr>
      <vt:lpstr>Data sensitivity</vt:lpstr>
      <vt:lpstr>Data sensitivity</vt:lpstr>
      <vt:lpstr>Data sensitivity</vt:lpstr>
      <vt:lpstr>PowerPoint Presentation</vt:lpstr>
      <vt:lpstr>RPA log data</vt:lpstr>
      <vt:lpstr>Support ticket data</vt:lpstr>
      <vt:lpstr>Data anonymization</vt:lpstr>
      <vt:lpstr>PowerPoint Presentation</vt:lpstr>
      <vt:lpstr>Hybrid structure overview</vt:lpstr>
      <vt:lpstr>Hybrid structure overview</vt:lpstr>
      <vt:lpstr>Hybrid structure overview</vt:lpstr>
      <vt:lpstr>Final pipeline design</vt:lpstr>
      <vt:lpstr>Final pipeline design</vt:lpstr>
      <vt:lpstr>HML phase 1</vt:lpstr>
      <vt:lpstr>HML phase 2</vt:lpstr>
      <vt:lpstr>PowerPoint Presentation</vt:lpstr>
      <vt:lpstr>Algorithm estimation results</vt:lpstr>
      <vt:lpstr>Final results</vt:lpstr>
      <vt:lpstr>Discussion</vt:lpstr>
      <vt:lpstr>Discussion</vt:lpstr>
      <vt:lpstr>Discussion</vt:lpstr>
      <vt:lpstr>PowerPoint Presentation</vt:lpstr>
      <vt:lpstr>Sources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52</cp:revision>
  <dcterms:created xsi:type="dcterms:W3CDTF">2022-07-28T17:32:55Z</dcterms:created>
  <dcterms:modified xsi:type="dcterms:W3CDTF">2022-08-03T05:48:30Z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